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3" r:id="rId4"/>
    <p:sldId id="259" r:id="rId5"/>
    <p:sldId id="284" r:id="rId6"/>
    <p:sldId id="285" r:id="rId7"/>
    <p:sldId id="260" r:id="rId8"/>
    <p:sldId id="286" r:id="rId9"/>
    <p:sldId id="287" r:id="rId10"/>
    <p:sldId id="266" r:id="rId11"/>
    <p:sldId id="288" r:id="rId12"/>
    <p:sldId id="289" r:id="rId13"/>
    <p:sldId id="290" r:id="rId14"/>
    <p:sldId id="291" r:id="rId15"/>
    <p:sldId id="261" r:id="rId16"/>
    <p:sldId id="262" r:id="rId17"/>
    <p:sldId id="292" r:id="rId18"/>
    <p:sldId id="293" r:id="rId19"/>
    <p:sldId id="263" r:id="rId20"/>
    <p:sldId id="264" r:id="rId21"/>
    <p:sldId id="265" r:id="rId22"/>
    <p:sldId id="267" r:id="rId23"/>
    <p:sldId id="268" r:id="rId24"/>
    <p:sldId id="269" r:id="rId25"/>
    <p:sldId id="270" r:id="rId26"/>
    <p:sldId id="271" r:id="rId27"/>
    <p:sldId id="281" r:id="rId28"/>
    <p:sldId id="272" r:id="rId29"/>
    <p:sldId id="273" r:id="rId30"/>
    <p:sldId id="282" r:id="rId31"/>
    <p:sldId id="275" r:id="rId32"/>
    <p:sldId id="276" r:id="rId33"/>
    <p:sldId id="277" r:id="rId34"/>
    <p:sldId id="278" r:id="rId35"/>
    <p:sldId id="280" r:id="rId36"/>
    <p:sldId id="279" r:id="rId37"/>
  </p:sldIdLst>
  <p:sldSz cx="9144000" cy="6858000" type="screen4x3"/>
  <p:notesSz cx="6858000" cy="9144000"/>
  <p:defaultTextStyle>
    <a:defPPr>
      <a:defRPr lang="es-C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A337611A-8523-48BD-B165-656BFF044B7B}" type="datetimeFigureOut">
              <a:rPr lang="es-CL"/>
              <a:pPr>
                <a:defRPr/>
              </a:pPr>
              <a:t>06-03-2019</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2C09D891-3259-43C7-A208-533257421DFE}" type="slidenum">
              <a:rPr lang="es-CL"/>
              <a:pPr>
                <a:defRPr/>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FAC1BB49-6799-4344-A7EF-1A6A5B7F55B3}" type="datetimeFigureOut">
              <a:rPr lang="es-CL"/>
              <a:pPr>
                <a:defRPr/>
              </a:pPr>
              <a:t>06-03-2019</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DFDDAC14-D0E4-4999-9256-7E55221B301C}" type="slidenum">
              <a:rPr lang="es-CL"/>
              <a:pPr>
                <a:defRPr/>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2EF52015-ED73-484F-9ACA-727D3876872F}" type="datetimeFigureOut">
              <a:rPr lang="es-CL"/>
              <a:pPr>
                <a:defRPr/>
              </a:pPr>
              <a:t>06-03-2019</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97B3D3EB-3CB4-40DB-A9FD-764161255FF7}" type="slidenum">
              <a:rPr lang="es-CL"/>
              <a:pPr>
                <a:defRPr/>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6D9F9B0E-25E6-4ED1-AB96-CFAC1AAD6790}" type="datetimeFigureOut">
              <a:rPr lang="es-CL"/>
              <a:pPr>
                <a:defRPr/>
              </a:pPr>
              <a:t>06-03-2019</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E24B739E-BD49-421C-9909-1CBF84612987}" type="slidenum">
              <a:rPr lang="es-CL"/>
              <a:pPr>
                <a:defRPr/>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ADC9A73E-5F9C-4A94-9DD4-FBB174666643}" type="datetimeFigureOut">
              <a:rPr lang="es-CL"/>
              <a:pPr>
                <a:defRPr/>
              </a:pPr>
              <a:t>06-03-2019</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7B6D9CFF-75C6-4E41-9C12-BA6E95DB961F}" type="slidenum">
              <a:rPr lang="es-CL"/>
              <a:pPr>
                <a:defRPr/>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F9D204A7-88F5-47B1-9F4F-6793D39E55D6}" type="datetimeFigureOut">
              <a:rPr lang="es-CL"/>
              <a:pPr>
                <a:defRPr/>
              </a:pPr>
              <a:t>06-03-2019</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A906CDE5-4FFD-478F-A984-06AA1CF0A545}" type="slidenum">
              <a:rPr lang="es-CL"/>
              <a:pPr>
                <a:defRPr/>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ACBFEB0F-B236-4EA7-A7BD-ABF0192DD941}" type="datetimeFigureOut">
              <a:rPr lang="es-CL"/>
              <a:pPr>
                <a:defRPr/>
              </a:pPr>
              <a:t>06-03-2019</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2BF85B17-1705-4932-B5B8-B3BB8033D654}" type="slidenum">
              <a:rPr lang="es-CL"/>
              <a:pPr>
                <a:defRPr/>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1AA26735-55EE-4686-967B-E3735E9F8D2A}" type="datetimeFigureOut">
              <a:rPr lang="es-CL"/>
              <a:pPr>
                <a:defRPr/>
              </a:pPr>
              <a:t>06-03-2019</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AE44F313-BF18-492B-87FC-FE9EBB46C68F}" type="slidenum">
              <a:rPr lang="es-CL"/>
              <a:pPr>
                <a:defRPr/>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6726BA2-E11E-4FDC-8499-53DB65F31343}" type="datetimeFigureOut">
              <a:rPr lang="es-CL"/>
              <a:pPr>
                <a:defRPr/>
              </a:pPr>
              <a:t>06-03-2019</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92238594-9F97-4DEE-8304-07FE5115BEB2}" type="slidenum">
              <a:rPr lang="es-CL"/>
              <a:pPr>
                <a:defRPr/>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B3D1797-7CEA-4E80-B0EB-4237BA512D43}" type="datetimeFigureOut">
              <a:rPr lang="es-CL"/>
              <a:pPr>
                <a:defRPr/>
              </a:pPr>
              <a:t>06-03-2019</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9F2239E3-F461-4997-B7C6-D9BB2801A80F}" type="slidenum">
              <a:rPr lang="es-CL"/>
              <a:pPr>
                <a:defRPr/>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CF0C72A-2358-457E-8AE0-9F782A7914AA}" type="datetimeFigureOut">
              <a:rPr lang="es-CL"/>
              <a:pPr>
                <a:defRPr/>
              </a:pPr>
              <a:t>06-03-2019</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1D6B0920-FE87-4733-88ED-5681236FF847}" type="slidenum">
              <a:rPr lang="es-CL"/>
              <a:pPr>
                <a:defRPr/>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8D15F3A-6599-4D7C-AB7F-AE8DB86FF545}" type="datetimeFigureOut">
              <a:rPr lang="es-CL"/>
              <a:pPr>
                <a:defRPr/>
              </a:pPr>
              <a:t>06-03-2019</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F54DEF4B-F213-4972-90FD-443E2C466622}"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s.wikipedia.org/wiki/Software" TargetMode="External"/><Relationship Id="rId2" Type="http://schemas.openxmlformats.org/officeDocument/2006/relationships/hyperlink" Target="http://es.wikipedia.org/wiki/SMT" TargetMode="External"/><Relationship Id="rId1" Type="http://schemas.openxmlformats.org/officeDocument/2006/relationships/slideLayout" Target="../slideLayouts/slideLayout2.xml"/><Relationship Id="rId5" Type="http://schemas.openxmlformats.org/officeDocument/2006/relationships/hyperlink" Target="http://es.wikipedia.org/wiki/Microprocesador" TargetMode="External"/><Relationship Id="rId4" Type="http://schemas.openxmlformats.org/officeDocument/2006/relationships/hyperlink" Target="http://es.wikipedia.org/wiki/Thread"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es.wikipedia.org/wiki/Circuito_integrado" TargetMode="External"/><Relationship Id="rId2" Type="http://schemas.openxmlformats.org/officeDocument/2006/relationships/hyperlink" Target="http://es.wikipedia.org/wiki/Latencia" TargetMode="External"/><Relationship Id="rId1" Type="http://schemas.openxmlformats.org/officeDocument/2006/relationships/slideLayout" Target="../slideLayouts/slideLayout2.xml"/><Relationship Id="rId5" Type="http://schemas.openxmlformats.org/officeDocument/2006/relationships/hyperlink" Target="http://es.wikipedia.org/wiki/Multiprocesamiento" TargetMode="External"/><Relationship Id="rId4" Type="http://schemas.openxmlformats.org/officeDocument/2006/relationships/hyperlink" Target="http://es.wikipedia.org/wiki/Bus_(Inform%C3%A1tica)"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es.wikipedia.org/wiki/Memoria_de_acceso_aleatorio" TargetMode="External"/><Relationship Id="rId7" Type="http://schemas.openxmlformats.org/officeDocument/2006/relationships/hyperlink" Target="http://es.wikipedia.org/wiki/Teclado_(inform%C3%A1tica)" TargetMode="External"/><Relationship Id="rId2" Type="http://schemas.openxmlformats.org/officeDocument/2006/relationships/hyperlink" Target="http://es.wikipedia.org/wiki/Placa_base" TargetMode="External"/><Relationship Id="rId1" Type="http://schemas.openxmlformats.org/officeDocument/2006/relationships/slideLayout" Target="../slideLayouts/slideLayout2.xml"/><Relationship Id="rId6" Type="http://schemas.openxmlformats.org/officeDocument/2006/relationships/hyperlink" Target="http://es.wikipedia.org/wiki/Rat%C3%B3n_(inform%C3%A1tica)" TargetMode="External"/><Relationship Id="rId5" Type="http://schemas.openxmlformats.org/officeDocument/2006/relationships/hyperlink" Target="http://es.wikipedia.org/wiki/Universal_Serial_Bus" TargetMode="External"/><Relationship Id="rId4" Type="http://schemas.openxmlformats.org/officeDocument/2006/relationships/hyperlink" Target="http://es.wikipedia.org/wiki/Tarjeta_de_expansi%C3%B3n"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md.com/es/products/desktop/processors/athlon-ii-x2/Pages/amd-athlon-ii-x2-dual-core-processors-desktop.aspx" TargetMode="External"/><Relationship Id="rId2" Type="http://schemas.openxmlformats.org/officeDocument/2006/relationships/hyperlink" Target="http://www.amd.com/es/products/desktop/processors/phenom-ii/Pages/phenom-ii.aspx" TargetMode="External"/><Relationship Id="rId1" Type="http://schemas.openxmlformats.org/officeDocument/2006/relationships/slideLayout" Target="../slideLayouts/slideLayout2.xml"/><Relationship Id="rId6" Type="http://schemas.openxmlformats.org/officeDocument/2006/relationships/hyperlink" Target="http://www.amd.com/es/products/notebook/apu/mainstream/Pages/mainstream.aspx" TargetMode="External"/><Relationship Id="rId5" Type="http://schemas.openxmlformats.org/officeDocument/2006/relationships/hyperlink" Target="http://www.amd.com/es/products/desktop/processors/amdfx/Pages/amdfx.aspx" TargetMode="External"/><Relationship Id="rId4" Type="http://schemas.openxmlformats.org/officeDocument/2006/relationships/hyperlink" Target="http://www.amd.com/es/products/desktop/processors/a-series/Pages/a-series-pib.asp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Título"/>
          <p:cNvSpPr>
            <a:spLocks noGrp="1"/>
          </p:cNvSpPr>
          <p:nvPr>
            <p:ph type="title"/>
          </p:nvPr>
        </p:nvSpPr>
        <p:spPr/>
        <p:txBody>
          <a:bodyPr/>
          <a:lstStyle/>
          <a:p>
            <a:r>
              <a:rPr lang="es-ES_tradnl" sz="2400" b="1" smtClean="0"/>
              <a:t>UNIDAD 1.-       OPERACION AMBIENTE WINDOWS  (10 hrs.).</a:t>
            </a:r>
            <a:endParaRPr lang="es-CL" sz="2400" b="1" smtClean="0"/>
          </a:p>
        </p:txBody>
      </p:sp>
      <p:sp>
        <p:nvSpPr>
          <p:cNvPr id="3" name="2 Marcador de contenido"/>
          <p:cNvSpPr>
            <a:spLocks noGrp="1"/>
          </p:cNvSpPr>
          <p:nvPr>
            <p:ph idx="1"/>
          </p:nvPr>
        </p:nvSpPr>
        <p:spPr/>
        <p:txBody>
          <a:bodyPr rtlCol="0">
            <a:normAutofit fontScale="92500"/>
          </a:bodyPr>
          <a:lstStyle/>
          <a:p>
            <a:pPr fontAlgn="auto">
              <a:spcAft>
                <a:spcPts val="0"/>
              </a:spcAft>
              <a:buFont typeface="Arial" panose="020B0604020202020204" pitchFamily="34" charset="0"/>
              <a:buChar char="•"/>
              <a:defRPr/>
            </a:pPr>
            <a:r>
              <a:rPr lang="es-ES_tradnl" dirty="0"/>
              <a:t>Descripción del computador</a:t>
            </a:r>
            <a:endParaRPr lang="es-CL" dirty="0"/>
          </a:p>
          <a:p>
            <a:pPr fontAlgn="auto">
              <a:spcAft>
                <a:spcPts val="0"/>
              </a:spcAft>
              <a:buFont typeface="Arial" panose="020B0604020202020204" pitchFamily="34" charset="0"/>
              <a:buChar char="•"/>
              <a:defRPr/>
            </a:pPr>
            <a:r>
              <a:rPr lang="es-ES_tradnl" dirty="0"/>
              <a:t>El Ambiente Windows				</a:t>
            </a:r>
            <a:endParaRPr lang="es-CL" dirty="0"/>
          </a:p>
          <a:p>
            <a:pPr fontAlgn="auto">
              <a:spcAft>
                <a:spcPts val="0"/>
              </a:spcAft>
              <a:buFont typeface="Arial" panose="020B0604020202020204" pitchFamily="34" charset="0"/>
              <a:buChar char="•"/>
              <a:defRPr/>
            </a:pPr>
            <a:r>
              <a:rPr lang="es-ES_tradnl" dirty="0"/>
              <a:t>Barra de Inicio y escritorio				</a:t>
            </a:r>
            <a:endParaRPr lang="es-CL" dirty="0"/>
          </a:p>
          <a:p>
            <a:pPr fontAlgn="auto">
              <a:spcAft>
                <a:spcPts val="0"/>
              </a:spcAft>
              <a:buFont typeface="Arial" panose="020B0604020202020204" pitchFamily="34" charset="0"/>
              <a:buChar char="•"/>
              <a:defRPr/>
            </a:pPr>
            <a:r>
              <a:rPr lang="es-ES_tradnl" dirty="0"/>
              <a:t>Manejo de ratón y teclado				</a:t>
            </a:r>
            <a:endParaRPr lang="es-CL" dirty="0"/>
          </a:p>
          <a:p>
            <a:pPr fontAlgn="auto">
              <a:spcAft>
                <a:spcPts val="0"/>
              </a:spcAft>
              <a:buFont typeface="Arial" panose="020B0604020202020204" pitchFamily="34" charset="0"/>
              <a:buChar char="•"/>
              <a:defRPr/>
            </a:pPr>
            <a:r>
              <a:rPr lang="es-ES_tradnl" dirty="0"/>
              <a:t>Accesorios Básicos 				</a:t>
            </a:r>
            <a:endParaRPr lang="es-CL" dirty="0"/>
          </a:p>
          <a:p>
            <a:pPr fontAlgn="auto">
              <a:spcAft>
                <a:spcPts val="0"/>
              </a:spcAft>
              <a:buFont typeface="Arial" panose="020B0604020202020204" pitchFamily="34" charset="0"/>
              <a:buChar char="•"/>
              <a:defRPr/>
            </a:pPr>
            <a:r>
              <a:rPr lang="es-ES_tradnl" dirty="0"/>
              <a:t>Mi PC y Configuración				</a:t>
            </a:r>
            <a:endParaRPr lang="es-CL" dirty="0"/>
          </a:p>
          <a:p>
            <a:pPr fontAlgn="auto">
              <a:spcAft>
                <a:spcPts val="0"/>
              </a:spcAft>
              <a:buFont typeface="Arial" panose="020B0604020202020204" pitchFamily="34" charset="0"/>
              <a:buChar char="•"/>
              <a:defRPr/>
            </a:pPr>
            <a:r>
              <a:rPr lang="es-ES_tradnl" dirty="0"/>
              <a:t>Aplicaciones Windows básicas			</a:t>
            </a:r>
            <a:endParaRPr lang="es-CL" dirty="0" smtClean="0"/>
          </a:p>
          <a:p>
            <a:pPr fontAlgn="auto">
              <a:spcAft>
                <a:spcPts val="0"/>
              </a:spcAft>
              <a:buFont typeface="Arial" panose="020B0604020202020204" pitchFamily="34" charset="0"/>
              <a:buChar char="•"/>
              <a:defRPr/>
            </a:pPr>
            <a:r>
              <a:rPr lang="es-ES_tradnl" dirty="0" smtClean="0"/>
              <a:t>Instalación aplicaciones </a:t>
            </a:r>
            <a:r>
              <a:rPr lang="es-ES_tradnl" dirty="0" err="1" smtClean="0"/>
              <a:t>Win</a:t>
            </a:r>
            <a:r>
              <a:rPr lang="es-ES_tradnl" dirty="0" smtClean="0"/>
              <a:t>. y DOS	</a:t>
            </a:r>
            <a:endParaRPr lang="es-CL" dirty="0" smtClean="0"/>
          </a:p>
          <a:p>
            <a:pPr fontAlgn="auto">
              <a:spcAft>
                <a:spcPts val="0"/>
              </a:spcAft>
              <a:buFont typeface="Arial" panose="020B0604020202020204" pitchFamily="34" charset="0"/>
              <a:buChar char="•"/>
              <a:defRPr/>
            </a:pPr>
            <a:endParaRPr lang="es-C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1 Título"/>
          <p:cNvSpPr>
            <a:spLocks noGrp="1"/>
          </p:cNvSpPr>
          <p:nvPr>
            <p:ph type="title"/>
          </p:nvPr>
        </p:nvSpPr>
        <p:spPr/>
        <p:txBody>
          <a:bodyPr/>
          <a:lstStyle/>
          <a:p>
            <a:r>
              <a:rPr lang="es-ES_tradnl" dirty="0" smtClean="0"/>
              <a:t>Descripción del computador</a:t>
            </a:r>
            <a:endParaRPr lang="es-CL" dirty="0" smtClean="0"/>
          </a:p>
        </p:txBody>
      </p:sp>
      <p:sp>
        <p:nvSpPr>
          <p:cNvPr id="18434" name="2 Marcador de contenido"/>
          <p:cNvSpPr>
            <a:spLocks noGrp="1"/>
          </p:cNvSpPr>
          <p:nvPr>
            <p:ph idx="1"/>
          </p:nvPr>
        </p:nvSpPr>
        <p:spPr/>
        <p:txBody>
          <a:bodyPr/>
          <a:lstStyle/>
          <a:p>
            <a:pPr algn="just"/>
            <a:r>
              <a:rPr lang="es-CL" sz="2800" dirty="0" smtClean="0"/>
              <a:t>Como puede trabajar una maquina que recibe instrucciones para ejecutarlas?. De dos modos: interactivo y programado.</a:t>
            </a:r>
          </a:p>
          <a:p>
            <a:pPr lvl="1" algn="just"/>
            <a:r>
              <a:rPr lang="es-CL" sz="2400" b="1" dirty="0" smtClean="0"/>
              <a:t>Interactiva</a:t>
            </a:r>
            <a:r>
              <a:rPr lang="es-CL" sz="2400" dirty="0" smtClean="0"/>
              <a:t>. Recibe entrada (instrucción) y ejecuta la acción correspondiente. Espera hasta recibir nueva entrada.</a:t>
            </a:r>
          </a:p>
          <a:p>
            <a:pPr lvl="1" algn="just"/>
            <a:r>
              <a:rPr lang="es-CL" sz="2400" b="1" dirty="0" smtClean="0"/>
              <a:t>Programada</a:t>
            </a:r>
            <a:r>
              <a:rPr lang="es-CL" sz="2400" dirty="0" smtClean="0"/>
              <a:t>.  Puede leer secuencia de entradas (instrucciones, operaciones) desde una memoria y ejecutarlas.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Descripción del computador</a:t>
            </a:r>
            <a:endParaRPr lang="es-CL" dirty="0"/>
          </a:p>
        </p:txBody>
      </p:sp>
      <p:sp>
        <p:nvSpPr>
          <p:cNvPr id="3" name="2 Marcador de contenido"/>
          <p:cNvSpPr>
            <a:spLocks noGrp="1"/>
          </p:cNvSpPr>
          <p:nvPr>
            <p:ph idx="1"/>
          </p:nvPr>
        </p:nvSpPr>
        <p:spPr/>
        <p:txBody>
          <a:bodyPr/>
          <a:lstStyle/>
          <a:p>
            <a:pPr algn="just"/>
            <a:r>
              <a:rPr lang="es-CL" sz="2400" dirty="0" smtClean="0"/>
              <a:t>Como se ejecuta un programa almacenado?</a:t>
            </a:r>
          </a:p>
          <a:p>
            <a:pPr lvl="1" algn="just"/>
            <a:r>
              <a:rPr lang="es-CL" sz="2000" dirty="0" smtClean="0"/>
              <a:t>El programa es una secuencia de sentencias o instrucciones (operaciones).</a:t>
            </a:r>
          </a:p>
          <a:p>
            <a:pPr lvl="1" algn="just"/>
            <a:r>
              <a:rPr lang="es-CL" sz="2000" dirty="0" smtClean="0"/>
              <a:t>El procesador (CPU) tiene un registro especial (además de varios otros) que apunta (indica) la instrucción a ejecutar. Este registro se denomina “registro contador de programa”. Al comienzo apunta a la primera instrucción y se incrementa automáticamente (apunta a la siguiente instrucción), al ejecutar la actual apuntada. Es decir se va incrementando automáticamente, medida que se va ejecutando el programa.</a:t>
            </a:r>
          </a:p>
          <a:p>
            <a:pPr lvl="1" algn="just"/>
            <a:r>
              <a:rPr lang="es-CL" sz="2000" dirty="0" smtClean="0"/>
              <a:t>Para ejecutar selecciones y repeticiones de instrucciones, tiene sentencias que pueden modificar el valor contenido en este registro (sentencia </a:t>
            </a:r>
            <a:r>
              <a:rPr lang="es-CL" sz="2000" dirty="0" err="1" smtClean="0"/>
              <a:t>goto</a:t>
            </a:r>
            <a:r>
              <a:rPr lang="es-CL" sz="2000" dirty="0" smtClean="0"/>
              <a:t>).</a:t>
            </a:r>
            <a:endParaRPr lang="es-CL" sz="2000" dirty="0"/>
          </a:p>
        </p:txBody>
      </p:sp>
    </p:spTree>
    <p:extLst>
      <p:ext uri="{BB962C8B-B14F-4D97-AF65-F5344CB8AC3E}">
        <p14:creationId xmlns:p14="http://schemas.microsoft.com/office/powerpoint/2010/main" val="2253321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Descripción del computador</a:t>
            </a:r>
            <a:endParaRPr lang="es-CL" dirty="0"/>
          </a:p>
        </p:txBody>
      </p:sp>
      <p:sp>
        <p:nvSpPr>
          <p:cNvPr id="3" name="2 Marcador de contenido"/>
          <p:cNvSpPr>
            <a:spLocks noGrp="1"/>
          </p:cNvSpPr>
          <p:nvPr>
            <p:ph idx="1"/>
          </p:nvPr>
        </p:nvSpPr>
        <p:spPr/>
        <p:txBody>
          <a:bodyPr/>
          <a:lstStyle/>
          <a:p>
            <a:pPr algn="just"/>
            <a:r>
              <a:rPr lang="es-CL" sz="2400" dirty="0" smtClean="0"/>
              <a:t>Otro modelo o arquitectura de computador: la máquina de </a:t>
            </a:r>
            <a:r>
              <a:rPr lang="es-CL" sz="2400" dirty="0" err="1" smtClean="0"/>
              <a:t>Turing</a:t>
            </a:r>
            <a:r>
              <a:rPr lang="es-CL" sz="2400" dirty="0" smtClean="0"/>
              <a:t> (MT; Alan </a:t>
            </a:r>
            <a:r>
              <a:rPr lang="es-CL" sz="2400" dirty="0" err="1" smtClean="0"/>
              <a:t>Turing</a:t>
            </a:r>
            <a:r>
              <a:rPr lang="es-CL" sz="2400" dirty="0" smtClean="0"/>
              <a:t>, 1950).</a:t>
            </a:r>
          </a:p>
          <a:p>
            <a:pPr lvl="1" algn="just"/>
            <a:r>
              <a:rPr lang="es-CL" sz="2000" dirty="0" smtClean="0"/>
              <a:t>El es modelo mas simple de computador capaz de hacer lo que cualquier computador real y lenguaje de alto nivel puede hacer. Su utilidad, sin embargo, es solamente teórica.</a:t>
            </a:r>
          </a:p>
          <a:p>
            <a:pPr lvl="1" algn="just"/>
            <a:r>
              <a:rPr lang="es-CL" sz="2000" dirty="0" smtClean="0"/>
              <a:t>Su memoria de trabajo es una cinta infinita, dividida en posiciones o celdas, la que contiene un carácter perteneciente a un conjunto finito o “alfabeto” . No tiene entrada ni salida (los datos deben ser “puestos” allí por el usuario programador; naturalmente representados como “palabras” (secuencias de caracteres)).</a:t>
            </a:r>
          </a:p>
          <a:p>
            <a:pPr lvl="1" algn="just"/>
            <a:r>
              <a:rPr lang="es-CL" sz="2000" dirty="0" smtClean="0"/>
              <a:t>Tiene un cabezal capaz de ejecutar solo las siguientes acciones:</a:t>
            </a:r>
          </a:p>
          <a:p>
            <a:pPr lvl="2" algn="just"/>
            <a:r>
              <a:rPr lang="es-CL" sz="1600" dirty="0" smtClean="0"/>
              <a:t>Leer o escribir un carácter (la lectura es mas bien implícita o automática) en la posición en que se encuentra.</a:t>
            </a:r>
          </a:p>
          <a:p>
            <a:pPr lvl="2" algn="just"/>
            <a:r>
              <a:rPr lang="es-CL" sz="1600" dirty="0" smtClean="0"/>
              <a:t>Moverse una posición a la izquierda o a la derecha, cada vez .</a:t>
            </a:r>
            <a:endParaRPr lang="es-CL" sz="1600" dirty="0"/>
          </a:p>
        </p:txBody>
      </p:sp>
    </p:spTree>
    <p:extLst>
      <p:ext uri="{BB962C8B-B14F-4D97-AF65-F5344CB8AC3E}">
        <p14:creationId xmlns:p14="http://schemas.microsoft.com/office/powerpoint/2010/main" val="2540824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Descripción del computador</a:t>
            </a:r>
            <a:endParaRPr lang="es-CL" dirty="0"/>
          </a:p>
        </p:txBody>
      </p:sp>
      <p:sp>
        <p:nvSpPr>
          <p:cNvPr id="3" name="2 Marcador de contenido"/>
          <p:cNvSpPr>
            <a:spLocks noGrp="1"/>
          </p:cNvSpPr>
          <p:nvPr>
            <p:ph idx="1"/>
          </p:nvPr>
        </p:nvSpPr>
        <p:spPr>
          <a:xfrm>
            <a:off x="467544" y="1484784"/>
            <a:ext cx="8229600" cy="4525963"/>
          </a:xfrm>
        </p:spPr>
        <p:txBody>
          <a:bodyPr/>
          <a:lstStyle/>
          <a:p>
            <a:pPr algn="just"/>
            <a:r>
              <a:rPr lang="es-CL" sz="2400" dirty="0" smtClean="0"/>
              <a:t>Un control finito o programa (almacenado) que consta de:</a:t>
            </a:r>
          </a:p>
          <a:p>
            <a:pPr lvl="1" algn="just"/>
            <a:r>
              <a:rPr lang="es-CL" sz="2000" dirty="0" smtClean="0"/>
              <a:t>Un conjunto finito de “estados” (cada “estado” es simplemente un valor o situación distinta). Además, uno de éstos, debe ser distinguido o marcado como “inicial”.</a:t>
            </a:r>
          </a:p>
          <a:p>
            <a:pPr lvl="1" algn="just"/>
            <a:r>
              <a:rPr lang="es-CL" sz="2000" dirty="0" smtClean="0"/>
              <a:t>Un conjunto de reglas o instrucciones que le indican: a que nuevo estado se debe cambiar y que hacer con el cabezal (escribir carácter o moverse) para el estado actual dado y el carácter siendo leído por el cabezal (la lectura es automática).</a:t>
            </a:r>
          </a:p>
          <a:p>
            <a:pPr algn="just"/>
            <a:r>
              <a:rPr lang="es-CL" sz="2400" dirty="0" smtClean="0"/>
              <a:t>Elementos especiales de la máquina:</a:t>
            </a:r>
          </a:p>
          <a:p>
            <a:pPr lvl="1" algn="just"/>
            <a:r>
              <a:rPr lang="es-CL" sz="2000" dirty="0" smtClean="0"/>
              <a:t>Un carácter especial (</a:t>
            </a:r>
            <a:r>
              <a:rPr lang="es-CL" sz="2000" dirty="0" err="1" smtClean="0"/>
              <a:t>metacaracter</a:t>
            </a:r>
            <a:r>
              <a:rPr lang="es-CL" sz="2000" dirty="0" smtClean="0"/>
              <a:t>) para representar al carácter blanco o separador (por ejemplo #).</a:t>
            </a:r>
          </a:p>
          <a:p>
            <a:pPr lvl="1" algn="just"/>
            <a:r>
              <a:rPr lang="es-CL" sz="2000" dirty="0" smtClean="0"/>
              <a:t>Un estado adicional de “detención” o “parada” para indicar el fin del proceso de computación.</a:t>
            </a:r>
            <a:endParaRPr lang="es-CL" sz="2000" dirty="0"/>
          </a:p>
        </p:txBody>
      </p:sp>
    </p:spTree>
    <p:extLst>
      <p:ext uri="{BB962C8B-B14F-4D97-AF65-F5344CB8AC3E}">
        <p14:creationId xmlns:p14="http://schemas.microsoft.com/office/powerpoint/2010/main" val="4240922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Descripción del computador</a:t>
            </a:r>
            <a:endParaRPr lang="es-CL" dirty="0"/>
          </a:p>
        </p:txBody>
      </p:sp>
      <p:sp>
        <p:nvSpPr>
          <p:cNvPr id="3" name="2 Marcador de contenido"/>
          <p:cNvSpPr>
            <a:spLocks noGrp="1"/>
          </p:cNvSpPr>
          <p:nvPr>
            <p:ph idx="1"/>
          </p:nvPr>
        </p:nvSpPr>
        <p:spPr>
          <a:xfrm>
            <a:off x="457200" y="1600201"/>
            <a:ext cx="8229600" cy="532656"/>
          </a:xfrm>
        </p:spPr>
        <p:txBody>
          <a:bodyPr/>
          <a:lstStyle/>
          <a:p>
            <a:r>
              <a:rPr lang="es-CL" dirty="0" smtClean="0"/>
              <a:t>Un diagrama “visual” de la MT:</a:t>
            </a:r>
            <a:endParaRPr lang="es-C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455803"/>
            <a:ext cx="4464496" cy="3621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1658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Título"/>
          <p:cNvSpPr>
            <a:spLocks noGrp="1"/>
          </p:cNvSpPr>
          <p:nvPr>
            <p:ph type="title"/>
          </p:nvPr>
        </p:nvSpPr>
        <p:spPr/>
        <p:txBody>
          <a:bodyPr/>
          <a:lstStyle/>
          <a:p>
            <a:r>
              <a:rPr lang="es-ES_tradnl" smtClean="0"/>
              <a:t>Descripción del computador</a:t>
            </a:r>
            <a:endParaRPr lang="es-CL" smtClean="0"/>
          </a:p>
        </p:txBody>
      </p:sp>
      <p:sp>
        <p:nvSpPr>
          <p:cNvPr id="19458" name="2 Marcador de contenido"/>
          <p:cNvSpPr>
            <a:spLocks noGrp="1"/>
          </p:cNvSpPr>
          <p:nvPr>
            <p:ph idx="1"/>
          </p:nvPr>
        </p:nvSpPr>
        <p:spPr/>
        <p:txBody>
          <a:bodyPr/>
          <a:lstStyle/>
          <a:p>
            <a:r>
              <a:rPr lang="es-CL" dirty="0" smtClean="0"/>
              <a:t>Nombres:</a:t>
            </a:r>
          </a:p>
          <a:p>
            <a:pPr lvl="1"/>
            <a:r>
              <a:rPr lang="es-CL" dirty="0" err="1" smtClean="0"/>
              <a:t>Computer</a:t>
            </a:r>
            <a:r>
              <a:rPr lang="es-CL" dirty="0" smtClean="0"/>
              <a:t> (inglés)</a:t>
            </a:r>
          </a:p>
          <a:p>
            <a:pPr lvl="1"/>
            <a:r>
              <a:rPr lang="es-CL" dirty="0" smtClean="0"/>
              <a:t>Ordenador (español)</a:t>
            </a:r>
          </a:p>
          <a:p>
            <a:pPr lvl="1"/>
            <a:r>
              <a:rPr lang="es-CL" dirty="0" err="1" smtClean="0"/>
              <a:t>Ordinateur</a:t>
            </a:r>
            <a:r>
              <a:rPr lang="es-CL" dirty="0" smtClean="0"/>
              <a:t> (francés)</a:t>
            </a:r>
          </a:p>
          <a:p>
            <a:pPr lvl="1"/>
            <a:r>
              <a:rPr lang="es-CL" dirty="0" err="1" smtClean="0"/>
              <a:t>Ordinator</a:t>
            </a:r>
            <a:r>
              <a:rPr lang="es-CL" dirty="0" smtClean="0"/>
              <a:t> (latín)</a:t>
            </a:r>
          </a:p>
          <a:p>
            <a:pPr algn="just"/>
            <a:r>
              <a:rPr lang="es-CL" dirty="0" smtClean="0"/>
              <a:t>Derivado de la función:  calcular, procesar datos (representaciones).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1 Título"/>
          <p:cNvSpPr>
            <a:spLocks noGrp="1"/>
          </p:cNvSpPr>
          <p:nvPr>
            <p:ph type="title"/>
          </p:nvPr>
        </p:nvSpPr>
        <p:spPr/>
        <p:txBody>
          <a:bodyPr/>
          <a:lstStyle/>
          <a:p>
            <a:r>
              <a:rPr lang="es-ES_tradnl" dirty="0" smtClean="0"/>
              <a:t>Descripción del computador</a:t>
            </a:r>
            <a:endParaRPr lang="es-CL" dirty="0" smtClean="0"/>
          </a:p>
        </p:txBody>
      </p:sp>
      <p:sp>
        <p:nvSpPr>
          <p:cNvPr id="3" name="2 Marcador de contenido"/>
          <p:cNvSpPr>
            <a:spLocks noGrp="1"/>
          </p:cNvSpPr>
          <p:nvPr>
            <p:ph idx="1"/>
          </p:nvPr>
        </p:nvSpPr>
        <p:spPr/>
        <p:txBody>
          <a:bodyPr rtlCol="0">
            <a:normAutofit fontScale="70000" lnSpcReduction="20000"/>
          </a:bodyPr>
          <a:lstStyle/>
          <a:p>
            <a:pPr algn="just" fontAlgn="auto">
              <a:spcAft>
                <a:spcPts val="0"/>
              </a:spcAft>
              <a:buFont typeface="Arial" panose="020B0604020202020204" pitchFamily="34" charset="0"/>
              <a:buChar char="•"/>
              <a:defRPr/>
            </a:pPr>
            <a:r>
              <a:rPr lang="es-CL" dirty="0" smtClean="0"/>
              <a:t>Jerarquías de memorias en un computador. Por razones “practicas” (eficiencia de acceso y tamaño) hay diversos tipos de memoria. A mayor rapidez de acceso, menor tamaño (de mayor a menor):</a:t>
            </a:r>
          </a:p>
          <a:p>
            <a:pPr lvl="1" algn="just" fontAlgn="auto">
              <a:spcAft>
                <a:spcPts val="0"/>
              </a:spcAft>
              <a:buFont typeface="Arial" panose="020B0604020202020204" pitchFamily="34" charset="0"/>
              <a:buChar char="–"/>
              <a:defRPr/>
            </a:pPr>
            <a:r>
              <a:rPr lang="es-CL" dirty="0" smtClean="0"/>
              <a:t>Registros del procesador. Pocos registros. Dos tendencias extremas en el diseño de procesadores: </a:t>
            </a:r>
          </a:p>
          <a:p>
            <a:pPr lvl="2" algn="just" fontAlgn="auto">
              <a:spcAft>
                <a:spcPts val="0"/>
              </a:spcAft>
              <a:buFont typeface="Arial" panose="020B0604020202020204" pitchFamily="34" charset="0"/>
              <a:buChar char="–"/>
              <a:defRPr/>
            </a:pPr>
            <a:r>
              <a:rPr lang="es-CL" dirty="0" smtClean="0"/>
              <a:t>Filosofía RISC: pocas instrucciones muchos registros. </a:t>
            </a:r>
          </a:p>
          <a:p>
            <a:pPr lvl="2" algn="just" fontAlgn="auto">
              <a:spcAft>
                <a:spcPts val="0"/>
              </a:spcAft>
              <a:buFont typeface="Arial" panose="020B0604020202020204" pitchFamily="34" charset="0"/>
              <a:buChar char="–"/>
              <a:defRPr/>
            </a:pPr>
            <a:r>
              <a:rPr lang="es-CL" dirty="0" smtClean="0"/>
              <a:t>Filosofía CISC: muchas instrucciones pocos registros. </a:t>
            </a:r>
          </a:p>
          <a:p>
            <a:pPr lvl="1" algn="just" fontAlgn="auto">
              <a:spcAft>
                <a:spcPts val="0"/>
              </a:spcAft>
              <a:buFont typeface="Arial" panose="020B0604020202020204" pitchFamily="34" charset="0"/>
              <a:buChar char="–"/>
              <a:defRPr/>
            </a:pPr>
            <a:r>
              <a:rPr lang="es-CL" dirty="0" smtClean="0"/>
              <a:t>Cache (datos , instrucciones). </a:t>
            </a:r>
            <a:r>
              <a:rPr lang="es-CL" sz="2400" dirty="0" smtClean="0"/>
              <a:t>Memoria intermedia entre la RAM y los registros. Guarda los elementos mas utilizados.</a:t>
            </a:r>
          </a:p>
          <a:p>
            <a:pPr lvl="1" algn="just" fontAlgn="auto">
              <a:spcAft>
                <a:spcPts val="0"/>
              </a:spcAft>
              <a:buFont typeface="Arial" panose="020B0604020202020204" pitchFamily="34" charset="0"/>
              <a:buChar char="–"/>
              <a:defRPr/>
            </a:pPr>
            <a:r>
              <a:rPr lang="es-CL" dirty="0" smtClean="0"/>
              <a:t>Principal (RAM). </a:t>
            </a:r>
            <a:r>
              <a:rPr lang="es-CL" sz="2600" dirty="0" smtClean="0"/>
              <a:t>Memoria de trabajo o modificable (como una pizarra). Volátil; se borra al apagar el computador.</a:t>
            </a:r>
            <a:endParaRPr lang="es-CL" dirty="0" smtClean="0"/>
          </a:p>
          <a:p>
            <a:pPr lvl="1" algn="just" fontAlgn="auto">
              <a:spcAft>
                <a:spcPts val="0"/>
              </a:spcAft>
              <a:buFont typeface="Arial" panose="020B0604020202020204" pitchFamily="34" charset="0"/>
              <a:buChar char="–"/>
              <a:defRPr/>
            </a:pPr>
            <a:r>
              <a:rPr lang="es-CL" dirty="0" smtClean="0"/>
              <a:t>Discos (magnéticos, ópticos, integrados (Pendrive)). Memorias permanentes o no volátiles.</a:t>
            </a:r>
          </a:p>
          <a:p>
            <a:pPr lvl="1" algn="just" fontAlgn="auto">
              <a:spcAft>
                <a:spcPts val="0"/>
              </a:spcAft>
              <a:buFont typeface="Arial" panose="020B0604020202020204" pitchFamily="34" charset="0"/>
              <a:buChar char="–"/>
              <a:defRPr/>
            </a:pPr>
            <a:r>
              <a:rPr lang="es-CL" dirty="0" smtClean="0"/>
              <a:t>Nube….Almacenamiento en la internet (grandes servidores).</a:t>
            </a:r>
          </a:p>
          <a:p>
            <a:pPr lvl="1" fontAlgn="auto">
              <a:spcAft>
                <a:spcPts val="0"/>
              </a:spcAft>
              <a:buFont typeface="Arial" panose="020B0604020202020204" pitchFamily="34" charset="0"/>
              <a:buChar char="–"/>
              <a:defRPr/>
            </a:pPr>
            <a:endParaRPr lang="es-C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Descripción del computador</a:t>
            </a:r>
            <a:endParaRPr lang="es-CL" dirty="0"/>
          </a:p>
        </p:txBody>
      </p:sp>
      <p:sp>
        <p:nvSpPr>
          <p:cNvPr id="3" name="2 Marcador de contenido"/>
          <p:cNvSpPr>
            <a:spLocks noGrp="1"/>
          </p:cNvSpPr>
          <p:nvPr>
            <p:ph idx="1"/>
          </p:nvPr>
        </p:nvSpPr>
        <p:spPr/>
        <p:txBody>
          <a:bodyPr/>
          <a:lstStyle/>
          <a:p>
            <a:pPr algn="just"/>
            <a:r>
              <a:rPr lang="es-CL" sz="2800" dirty="0" smtClean="0"/>
              <a:t>Organización física: integración del hardware:</a:t>
            </a:r>
          </a:p>
          <a:p>
            <a:pPr lvl="1" algn="just"/>
            <a:r>
              <a:rPr lang="es-CL" sz="2400" dirty="0" smtClean="0"/>
              <a:t>Tarjeta madre (“</a:t>
            </a:r>
            <a:r>
              <a:rPr lang="es-CL" sz="2400" dirty="0" err="1" smtClean="0"/>
              <a:t>Motherboard</a:t>
            </a:r>
            <a:r>
              <a:rPr lang="es-CL" sz="2400" dirty="0" smtClean="0"/>
              <a:t>”).</a:t>
            </a:r>
          </a:p>
          <a:p>
            <a:pPr lvl="2" algn="just"/>
            <a:r>
              <a:rPr lang="es-CL" sz="2000" dirty="0" smtClean="0"/>
              <a:t>Procesador (CPU).</a:t>
            </a:r>
          </a:p>
          <a:p>
            <a:pPr lvl="2" algn="just"/>
            <a:r>
              <a:rPr lang="es-CL" sz="2000" dirty="0" smtClean="0"/>
              <a:t>RAM.</a:t>
            </a:r>
          </a:p>
          <a:p>
            <a:pPr lvl="2" algn="just"/>
            <a:r>
              <a:rPr lang="es-CL" sz="2000" dirty="0" smtClean="0"/>
              <a:t>Chipset.</a:t>
            </a:r>
          </a:p>
          <a:p>
            <a:pPr lvl="2" algn="just"/>
            <a:r>
              <a:rPr lang="es-CL" sz="2000" dirty="0" smtClean="0"/>
              <a:t>Puertos de entrada y salida de dispositivos:  red, </a:t>
            </a:r>
            <a:r>
              <a:rPr lang="es-CL" sz="2000" dirty="0" err="1" smtClean="0"/>
              <a:t>usb</a:t>
            </a:r>
            <a:r>
              <a:rPr lang="es-CL" sz="2000" dirty="0" smtClean="0"/>
              <a:t>, controladores gráficos, interfaz de red, teclado, mouse, almacenamiento secundario (fijo y removible).</a:t>
            </a:r>
          </a:p>
          <a:p>
            <a:pPr lvl="1" algn="just"/>
            <a:r>
              <a:rPr lang="es-CL" sz="2400" dirty="0" smtClean="0"/>
              <a:t>Ventiladores de enfriamiento.</a:t>
            </a:r>
          </a:p>
          <a:p>
            <a:pPr lvl="1" algn="just"/>
            <a:r>
              <a:rPr lang="es-CL" sz="2400" dirty="0" smtClean="0"/>
              <a:t>Fuente de alimentación de energía eléctrica. </a:t>
            </a:r>
          </a:p>
          <a:p>
            <a:pPr lvl="1"/>
            <a:endParaRPr lang="es-CL" sz="2400" dirty="0"/>
          </a:p>
        </p:txBody>
      </p:sp>
    </p:spTree>
    <p:extLst>
      <p:ext uri="{BB962C8B-B14F-4D97-AF65-F5344CB8AC3E}">
        <p14:creationId xmlns:p14="http://schemas.microsoft.com/office/powerpoint/2010/main" val="3979861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Descripción del computador</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2689496" y="1169495"/>
            <a:ext cx="4629110" cy="604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827584" y="1484784"/>
            <a:ext cx="7200800" cy="400110"/>
          </a:xfrm>
          <a:prstGeom prst="rect">
            <a:avLst/>
          </a:prstGeom>
          <a:noFill/>
        </p:spPr>
        <p:txBody>
          <a:bodyPr wrap="square" rtlCol="0">
            <a:spAutoFit/>
          </a:bodyPr>
          <a:lstStyle/>
          <a:p>
            <a:r>
              <a:rPr lang="es-CL" sz="2000" dirty="0" smtClean="0"/>
              <a:t>Una </a:t>
            </a:r>
            <a:r>
              <a:rPr lang="es-CL" sz="2000" dirty="0"/>
              <a:t>Tarjeta Madre (</a:t>
            </a:r>
            <a:r>
              <a:rPr lang="es-CL" sz="2000" dirty="0" err="1"/>
              <a:t>Asus</a:t>
            </a:r>
            <a:r>
              <a:rPr lang="es-CL" sz="2000" dirty="0"/>
              <a:t> M/B Intel H87-Plus A/L/V (1150) </a:t>
            </a:r>
          </a:p>
        </p:txBody>
      </p:sp>
    </p:spTree>
    <p:extLst>
      <p:ext uri="{BB962C8B-B14F-4D97-AF65-F5344CB8AC3E}">
        <p14:creationId xmlns:p14="http://schemas.microsoft.com/office/powerpoint/2010/main" val="1611124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Título"/>
          <p:cNvSpPr>
            <a:spLocks noGrp="1"/>
          </p:cNvSpPr>
          <p:nvPr>
            <p:ph type="title"/>
          </p:nvPr>
        </p:nvSpPr>
        <p:spPr/>
        <p:txBody>
          <a:bodyPr/>
          <a:lstStyle/>
          <a:p>
            <a:r>
              <a:rPr lang="es-ES_tradnl" smtClean="0"/>
              <a:t>Descripción del computador</a:t>
            </a:r>
            <a:endParaRPr lang="es-CL" smtClean="0"/>
          </a:p>
        </p:txBody>
      </p:sp>
      <p:sp>
        <p:nvSpPr>
          <p:cNvPr id="3" name="2 Marcador de contenido"/>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es-CL" dirty="0" smtClean="0"/>
              <a:t>Periféricos:</a:t>
            </a:r>
          </a:p>
          <a:p>
            <a:pPr lvl="1" fontAlgn="auto">
              <a:spcAft>
                <a:spcPts val="0"/>
              </a:spcAft>
              <a:buFont typeface="Arial" panose="020B0604020202020204" pitchFamily="34" charset="0"/>
              <a:buChar char="–"/>
              <a:defRPr/>
            </a:pPr>
            <a:r>
              <a:rPr lang="es-CL" i="1" dirty="0" smtClean="0"/>
              <a:t>Monitor</a:t>
            </a:r>
            <a:r>
              <a:rPr lang="es-CL" dirty="0" smtClean="0"/>
              <a:t> o pantalla. Visualización temporal.</a:t>
            </a:r>
          </a:p>
          <a:p>
            <a:pPr lvl="1" fontAlgn="auto">
              <a:spcAft>
                <a:spcPts val="0"/>
              </a:spcAft>
              <a:buFont typeface="Arial" panose="020B0604020202020204" pitchFamily="34" charset="0"/>
              <a:buChar char="–"/>
              <a:defRPr/>
            </a:pPr>
            <a:r>
              <a:rPr lang="es-CL" i="1" dirty="0" smtClean="0"/>
              <a:t>Teclado</a:t>
            </a:r>
            <a:r>
              <a:rPr lang="es-CL" dirty="0" smtClean="0"/>
              <a:t>. Ingreso de datos</a:t>
            </a:r>
          </a:p>
          <a:p>
            <a:pPr lvl="1" fontAlgn="auto">
              <a:spcAft>
                <a:spcPts val="0"/>
              </a:spcAft>
              <a:buFont typeface="Arial" panose="020B0604020202020204" pitchFamily="34" charset="0"/>
              <a:buChar char="–"/>
              <a:defRPr/>
            </a:pPr>
            <a:r>
              <a:rPr lang="es-CL" i="1" dirty="0" smtClean="0"/>
              <a:t>Ratón</a:t>
            </a:r>
            <a:r>
              <a:rPr lang="es-CL" dirty="0" smtClean="0"/>
              <a:t> (o “mouse”,  apuntador). Ingreso (selección).</a:t>
            </a:r>
          </a:p>
          <a:p>
            <a:pPr lvl="1" fontAlgn="auto">
              <a:spcAft>
                <a:spcPts val="0"/>
              </a:spcAft>
              <a:buFont typeface="Arial" panose="020B0604020202020204" pitchFamily="34" charset="0"/>
              <a:buChar char="–"/>
              <a:defRPr/>
            </a:pPr>
            <a:r>
              <a:rPr lang="es-CL" i="1" dirty="0" smtClean="0"/>
              <a:t>Impresora</a:t>
            </a:r>
            <a:r>
              <a:rPr lang="es-CL" dirty="0" smtClean="0"/>
              <a:t>. Visualización permanente.</a:t>
            </a:r>
          </a:p>
          <a:p>
            <a:pPr lvl="1" fontAlgn="auto">
              <a:spcAft>
                <a:spcPts val="0"/>
              </a:spcAft>
              <a:buFont typeface="Arial" panose="020B0604020202020204" pitchFamily="34" charset="0"/>
              <a:buChar char="–"/>
              <a:defRPr/>
            </a:pPr>
            <a:r>
              <a:rPr lang="es-CL" i="1" dirty="0" smtClean="0"/>
              <a:t>Escáner</a:t>
            </a:r>
            <a:r>
              <a:rPr lang="es-CL" dirty="0" smtClean="0"/>
              <a:t>. Adquisición de imágenes.</a:t>
            </a:r>
          </a:p>
          <a:p>
            <a:pPr lvl="1" fontAlgn="auto">
              <a:spcAft>
                <a:spcPts val="0"/>
              </a:spcAft>
              <a:buFont typeface="Arial" panose="020B0604020202020204" pitchFamily="34" charset="0"/>
              <a:buChar char="–"/>
              <a:defRPr/>
            </a:pPr>
            <a:r>
              <a:rPr lang="es-CL" i="1" dirty="0" smtClean="0"/>
              <a:t>Parlantes</a:t>
            </a:r>
            <a:r>
              <a:rPr lang="es-CL" dirty="0" smtClean="0"/>
              <a:t>. Salida de sonido</a:t>
            </a:r>
          </a:p>
          <a:p>
            <a:pPr lvl="1" fontAlgn="auto">
              <a:spcAft>
                <a:spcPts val="0"/>
              </a:spcAft>
              <a:buFont typeface="Arial" panose="020B0604020202020204" pitchFamily="34" charset="0"/>
              <a:buChar char="–"/>
              <a:defRPr/>
            </a:pPr>
            <a:r>
              <a:rPr lang="es-CL" i="1" dirty="0" smtClean="0"/>
              <a:t>Interfaces</a:t>
            </a:r>
            <a:r>
              <a:rPr lang="es-CL" dirty="0" smtClean="0"/>
              <a:t> </a:t>
            </a:r>
            <a:r>
              <a:rPr lang="es-CL" i="1" dirty="0" smtClean="0"/>
              <a:t>de red</a:t>
            </a:r>
            <a:r>
              <a:rPr lang="es-CL" dirty="0" smtClean="0"/>
              <a:t>.</a:t>
            </a:r>
            <a:endParaRPr lang="es-C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fontAlgn="auto">
              <a:spcAft>
                <a:spcPts val="0"/>
              </a:spcAft>
              <a:defRPr/>
            </a:pPr>
            <a:r>
              <a:rPr lang="es-ES_tradnl" dirty="0" smtClean="0"/>
              <a:t>Descripción del computador</a:t>
            </a:r>
            <a:r>
              <a:rPr lang="es-CL" dirty="0" smtClean="0"/>
              <a:t/>
            </a:r>
            <a:br>
              <a:rPr lang="es-CL" dirty="0" smtClean="0"/>
            </a:br>
            <a:endParaRPr lang="es-CL" dirty="0"/>
          </a:p>
        </p:txBody>
      </p:sp>
      <p:sp>
        <p:nvSpPr>
          <p:cNvPr id="15362" name="2 Marcador de contenido"/>
          <p:cNvSpPr>
            <a:spLocks noGrp="1"/>
          </p:cNvSpPr>
          <p:nvPr>
            <p:ph idx="1"/>
          </p:nvPr>
        </p:nvSpPr>
        <p:spPr>
          <a:xfrm>
            <a:off x="457200" y="1600200"/>
            <a:ext cx="8229600" cy="2549525"/>
          </a:xfrm>
        </p:spPr>
        <p:txBody>
          <a:bodyPr/>
          <a:lstStyle/>
          <a:p>
            <a:pPr algn="just"/>
            <a:r>
              <a:rPr lang="es-CL" sz="2800" dirty="0" smtClean="0"/>
              <a:t>El Computador es una máquina; una entidad, objeto o unidad (bien delimitada y definida) que realiza un conjunto de funciones, operaciones. </a:t>
            </a:r>
          </a:p>
          <a:p>
            <a:pPr algn="just"/>
            <a:r>
              <a:rPr lang="es-CL" sz="2800" dirty="0" smtClean="0"/>
              <a:t>En forma abstracta (o matemática), en general, una máquina es: una relación entrada/salida (aunque hay maquinas sin entrada); lo importante es que haya salida. </a:t>
            </a:r>
          </a:p>
        </p:txBody>
      </p:sp>
      <p:sp>
        <p:nvSpPr>
          <p:cNvPr id="4" name="3 CuadroTexto"/>
          <p:cNvSpPr txBox="1"/>
          <p:nvPr/>
        </p:nvSpPr>
        <p:spPr>
          <a:xfrm>
            <a:off x="3226931" y="5085184"/>
            <a:ext cx="1116124" cy="369332"/>
          </a:xfrm>
          <a:prstGeom prst="rect">
            <a:avLst/>
          </a:prstGeom>
          <a:noFill/>
          <a:ln>
            <a:solidFill>
              <a:schemeClr val="tx1"/>
            </a:solidFill>
          </a:ln>
          <a:scene3d>
            <a:camera prst="perspectiveLeft"/>
            <a:lightRig rig="threePt" dir="t"/>
          </a:scene3d>
        </p:spPr>
        <p:txBody>
          <a:bodyPr>
            <a:spAutoFit/>
          </a:bodyPr>
          <a:lstStyle/>
          <a:p>
            <a:pPr fontAlgn="auto">
              <a:spcBef>
                <a:spcPts val="0"/>
              </a:spcBef>
              <a:spcAft>
                <a:spcPts val="0"/>
              </a:spcAft>
              <a:defRPr/>
            </a:pPr>
            <a:r>
              <a:rPr lang="es-CL" dirty="0">
                <a:latin typeface="+mn-lt"/>
              </a:rPr>
              <a:t>Máquina</a:t>
            </a:r>
          </a:p>
        </p:txBody>
      </p:sp>
      <p:sp>
        <p:nvSpPr>
          <p:cNvPr id="5" name="4 Flecha derecha"/>
          <p:cNvSpPr/>
          <p:nvPr/>
        </p:nvSpPr>
        <p:spPr>
          <a:xfrm>
            <a:off x="4343055" y="5131737"/>
            <a:ext cx="1079500" cy="184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6" name="5 Flecha derecha"/>
          <p:cNvSpPr/>
          <p:nvPr/>
        </p:nvSpPr>
        <p:spPr>
          <a:xfrm flipV="1">
            <a:off x="2122488" y="5177775"/>
            <a:ext cx="1079500" cy="92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15366" name="6 CuadroTexto"/>
          <p:cNvSpPr txBox="1">
            <a:spLocks noChangeArrowheads="1"/>
          </p:cNvSpPr>
          <p:nvPr/>
        </p:nvSpPr>
        <p:spPr bwMode="auto">
          <a:xfrm>
            <a:off x="1476375" y="4804063"/>
            <a:ext cx="1079500" cy="369887"/>
          </a:xfrm>
          <a:prstGeom prst="rect">
            <a:avLst/>
          </a:prstGeom>
          <a:noFill/>
          <a:ln w="9525">
            <a:noFill/>
            <a:miter lim="800000"/>
            <a:headEnd/>
            <a:tailEnd/>
          </a:ln>
        </p:spPr>
        <p:txBody>
          <a:bodyPr>
            <a:spAutoFit/>
          </a:bodyPr>
          <a:lstStyle/>
          <a:p>
            <a:r>
              <a:rPr lang="es-CL" dirty="0">
                <a:latin typeface="Calibri" pitchFamily="34" charset="0"/>
              </a:rPr>
              <a:t>entradas</a:t>
            </a:r>
          </a:p>
        </p:txBody>
      </p:sp>
      <p:sp>
        <p:nvSpPr>
          <p:cNvPr id="15367" name="7 CuadroTexto"/>
          <p:cNvSpPr txBox="1">
            <a:spLocks noChangeArrowheads="1"/>
          </p:cNvSpPr>
          <p:nvPr/>
        </p:nvSpPr>
        <p:spPr bwMode="auto">
          <a:xfrm>
            <a:off x="4882805" y="4687011"/>
            <a:ext cx="1100138" cy="369887"/>
          </a:xfrm>
          <a:prstGeom prst="rect">
            <a:avLst/>
          </a:prstGeom>
          <a:noFill/>
          <a:ln w="9525">
            <a:noFill/>
            <a:miter lim="800000"/>
            <a:headEnd/>
            <a:tailEnd/>
          </a:ln>
        </p:spPr>
        <p:txBody>
          <a:bodyPr>
            <a:spAutoFit/>
          </a:bodyPr>
          <a:lstStyle/>
          <a:p>
            <a:r>
              <a:rPr lang="es-CL" dirty="0">
                <a:latin typeface="Calibri" pitchFamily="34" charset="0"/>
              </a:rPr>
              <a:t>Salidas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1 Título"/>
          <p:cNvSpPr>
            <a:spLocks noGrp="1"/>
          </p:cNvSpPr>
          <p:nvPr>
            <p:ph type="title"/>
          </p:nvPr>
        </p:nvSpPr>
        <p:spPr/>
        <p:txBody>
          <a:bodyPr/>
          <a:lstStyle/>
          <a:p>
            <a:r>
              <a:rPr lang="es-ES_tradnl" smtClean="0"/>
              <a:t>Descripción del computador</a:t>
            </a:r>
            <a:endParaRPr lang="es-CL" smtClean="0"/>
          </a:p>
        </p:txBody>
      </p:sp>
      <p:sp>
        <p:nvSpPr>
          <p:cNvPr id="22530" name="2 Marcador de contenido"/>
          <p:cNvSpPr>
            <a:spLocks noGrp="1"/>
          </p:cNvSpPr>
          <p:nvPr>
            <p:ph idx="1"/>
          </p:nvPr>
        </p:nvSpPr>
        <p:spPr/>
        <p:txBody>
          <a:bodyPr/>
          <a:lstStyle/>
          <a:p>
            <a:r>
              <a:rPr lang="es-CL" smtClean="0"/>
              <a:t>Tipos. </a:t>
            </a:r>
          </a:p>
          <a:p>
            <a:pPr lvl="1"/>
            <a:r>
              <a:rPr lang="es-CL" smtClean="0"/>
              <a:t>Uso personal.  </a:t>
            </a:r>
          </a:p>
          <a:p>
            <a:pPr lvl="2"/>
            <a:r>
              <a:rPr lang="es-CL" smtClean="0"/>
              <a:t>Tablet (integración con teléfono, escáner, etc..)</a:t>
            </a:r>
          </a:p>
          <a:p>
            <a:pPr lvl="2"/>
            <a:r>
              <a:rPr lang="es-CL" smtClean="0"/>
              <a:t>Notebook (variante: “netbook”)</a:t>
            </a:r>
          </a:p>
          <a:p>
            <a:pPr lvl="2"/>
            <a:r>
              <a:rPr lang="es-CL" smtClean="0"/>
              <a:t>Computador de escritorio (estación de trabajo). Tipo “torre”.</a:t>
            </a:r>
          </a:p>
          <a:p>
            <a:pPr lvl="1"/>
            <a:r>
              <a:rPr lang="es-CL" smtClean="0"/>
              <a:t> Uso Corporativo (empresarial)</a:t>
            </a:r>
          </a:p>
          <a:p>
            <a:pPr lvl="2"/>
            <a:r>
              <a:rPr lang="es-CL" smtClean="0"/>
              <a:t>Servidores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Título"/>
          <p:cNvSpPr>
            <a:spLocks noGrp="1"/>
          </p:cNvSpPr>
          <p:nvPr>
            <p:ph type="title"/>
          </p:nvPr>
        </p:nvSpPr>
        <p:spPr/>
        <p:txBody>
          <a:bodyPr/>
          <a:lstStyle/>
          <a:p>
            <a:r>
              <a:rPr lang="es-ES_tradnl" smtClean="0"/>
              <a:t>Descripción del computador</a:t>
            </a:r>
            <a:endParaRPr lang="es-CL" smtClean="0"/>
          </a:p>
        </p:txBody>
      </p:sp>
      <p:sp>
        <p:nvSpPr>
          <p:cNvPr id="23554" name="2 Marcador de contenido"/>
          <p:cNvSpPr>
            <a:spLocks noGrp="1"/>
          </p:cNvSpPr>
          <p:nvPr>
            <p:ph idx="1"/>
          </p:nvPr>
        </p:nvSpPr>
        <p:spPr>
          <a:xfrm>
            <a:off x="1979613" y="1196975"/>
            <a:ext cx="5411787" cy="1323975"/>
          </a:xfrm>
        </p:spPr>
        <p:txBody>
          <a:bodyPr/>
          <a:lstStyle/>
          <a:p>
            <a:r>
              <a:rPr lang="es-CL" i="1" smtClean="0"/>
              <a:t>Tablet</a:t>
            </a:r>
          </a:p>
        </p:txBody>
      </p:sp>
      <p:pic>
        <p:nvPicPr>
          <p:cNvPr id="23555" name="Picture 2" descr="https://www.pcfactory.cl/foto/12603/1.jpg"/>
          <p:cNvPicPr>
            <a:picLocks noChangeAspect="1" noChangeArrowheads="1"/>
          </p:cNvPicPr>
          <p:nvPr/>
        </p:nvPicPr>
        <p:blipFill>
          <a:blip r:embed="rId2"/>
          <a:srcRect/>
          <a:stretch>
            <a:fillRect/>
          </a:stretch>
        </p:blipFill>
        <p:spPr bwMode="auto">
          <a:xfrm>
            <a:off x="1547813" y="1844675"/>
            <a:ext cx="4762500" cy="47625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Título"/>
          <p:cNvSpPr>
            <a:spLocks noGrp="1"/>
          </p:cNvSpPr>
          <p:nvPr>
            <p:ph type="title"/>
          </p:nvPr>
        </p:nvSpPr>
        <p:spPr/>
        <p:txBody>
          <a:bodyPr/>
          <a:lstStyle/>
          <a:p>
            <a:r>
              <a:rPr lang="es-ES_tradnl" smtClean="0"/>
              <a:t>Descripción del computador</a:t>
            </a:r>
            <a:endParaRPr lang="es-CL" smtClean="0"/>
          </a:p>
        </p:txBody>
      </p:sp>
      <p:sp>
        <p:nvSpPr>
          <p:cNvPr id="24578" name="2 Marcador de contenido"/>
          <p:cNvSpPr>
            <a:spLocks noGrp="1"/>
          </p:cNvSpPr>
          <p:nvPr>
            <p:ph idx="1"/>
          </p:nvPr>
        </p:nvSpPr>
        <p:spPr>
          <a:xfrm>
            <a:off x="457200" y="1600200"/>
            <a:ext cx="2890838" cy="749300"/>
          </a:xfrm>
        </p:spPr>
        <p:txBody>
          <a:bodyPr/>
          <a:lstStyle/>
          <a:p>
            <a:r>
              <a:rPr lang="es-CL" smtClean="0"/>
              <a:t>Notebook</a:t>
            </a:r>
          </a:p>
        </p:txBody>
      </p:sp>
      <p:pic>
        <p:nvPicPr>
          <p:cNvPr id="24579" name="Picture 2"/>
          <p:cNvPicPr>
            <a:picLocks noChangeAspect="1" noChangeArrowheads="1"/>
          </p:cNvPicPr>
          <p:nvPr/>
        </p:nvPicPr>
        <p:blipFill>
          <a:blip r:embed="rId2"/>
          <a:srcRect/>
          <a:stretch>
            <a:fillRect/>
          </a:stretch>
        </p:blipFill>
        <p:spPr bwMode="auto">
          <a:xfrm>
            <a:off x="2190750" y="2276475"/>
            <a:ext cx="4762500" cy="35337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1 Título"/>
          <p:cNvSpPr>
            <a:spLocks noGrp="1"/>
          </p:cNvSpPr>
          <p:nvPr>
            <p:ph type="title"/>
          </p:nvPr>
        </p:nvSpPr>
        <p:spPr/>
        <p:txBody>
          <a:bodyPr/>
          <a:lstStyle/>
          <a:p>
            <a:r>
              <a:rPr lang="es-ES_tradnl" smtClean="0"/>
              <a:t>Descripción del computador</a:t>
            </a:r>
            <a:endParaRPr lang="es-CL" smtClean="0"/>
          </a:p>
        </p:txBody>
      </p:sp>
      <p:sp>
        <p:nvSpPr>
          <p:cNvPr id="25602" name="2 Marcador de contenido"/>
          <p:cNvSpPr>
            <a:spLocks noGrp="1"/>
          </p:cNvSpPr>
          <p:nvPr>
            <p:ph idx="1"/>
          </p:nvPr>
        </p:nvSpPr>
        <p:spPr/>
        <p:txBody>
          <a:bodyPr/>
          <a:lstStyle/>
          <a:p>
            <a:r>
              <a:rPr lang="es-CL" i="1" smtClean="0"/>
              <a:t>Computador de escritorio</a:t>
            </a:r>
            <a:r>
              <a:rPr lang="es-CL" smtClean="0"/>
              <a:t>.</a:t>
            </a:r>
          </a:p>
        </p:txBody>
      </p:sp>
      <p:pic>
        <p:nvPicPr>
          <p:cNvPr id="25603" name="Picture 2"/>
          <p:cNvPicPr>
            <a:picLocks noChangeAspect="1" noChangeArrowheads="1"/>
          </p:cNvPicPr>
          <p:nvPr/>
        </p:nvPicPr>
        <p:blipFill>
          <a:blip r:embed="rId2"/>
          <a:srcRect/>
          <a:stretch>
            <a:fillRect/>
          </a:stretch>
        </p:blipFill>
        <p:spPr bwMode="auto">
          <a:xfrm>
            <a:off x="3132138" y="2443163"/>
            <a:ext cx="2924175" cy="2924175"/>
          </a:xfrm>
          <a:prstGeom prst="rect">
            <a:avLst/>
          </a:prstGeom>
          <a:noFill/>
          <a:ln w="9525">
            <a:noFill/>
            <a:miter lim="800000"/>
            <a:headEnd/>
            <a:tailEnd/>
          </a:ln>
        </p:spPr>
      </p:pic>
      <p:sp>
        <p:nvSpPr>
          <p:cNvPr id="25604" name="3 CuadroTexto"/>
          <p:cNvSpPr txBox="1">
            <a:spLocks noChangeArrowheads="1"/>
          </p:cNvSpPr>
          <p:nvPr/>
        </p:nvSpPr>
        <p:spPr bwMode="auto">
          <a:xfrm>
            <a:off x="1258888" y="5732463"/>
            <a:ext cx="6265862" cy="369887"/>
          </a:xfrm>
          <a:prstGeom prst="rect">
            <a:avLst/>
          </a:prstGeom>
          <a:noFill/>
          <a:ln w="9525">
            <a:noFill/>
            <a:miter lim="800000"/>
            <a:headEnd/>
            <a:tailEnd/>
          </a:ln>
        </p:spPr>
        <p:txBody>
          <a:bodyPr>
            <a:spAutoFit/>
          </a:bodyPr>
          <a:lstStyle/>
          <a:p>
            <a:r>
              <a:rPr lang="es-CL">
                <a:latin typeface="Calibri" pitchFamily="34" charset="0"/>
              </a:rPr>
              <a:t>Contienen: procesador, memoria RAM, Discos duros, Puertos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Título"/>
          <p:cNvSpPr>
            <a:spLocks noGrp="1"/>
          </p:cNvSpPr>
          <p:nvPr>
            <p:ph type="title"/>
          </p:nvPr>
        </p:nvSpPr>
        <p:spPr/>
        <p:txBody>
          <a:bodyPr/>
          <a:lstStyle/>
          <a:p>
            <a:r>
              <a:rPr lang="es-ES_tradnl" smtClean="0"/>
              <a:t>Descripción del computador</a:t>
            </a:r>
            <a:endParaRPr lang="es-CL" smtClean="0"/>
          </a:p>
        </p:txBody>
      </p:sp>
      <p:sp>
        <p:nvSpPr>
          <p:cNvPr id="3" name="2 Marcador de contenido"/>
          <p:cNvSpPr>
            <a:spLocks noGrp="1"/>
          </p:cNvSpPr>
          <p:nvPr>
            <p:ph idx="1"/>
          </p:nvPr>
        </p:nvSpPr>
        <p:spPr>
          <a:xfrm>
            <a:off x="457200" y="1600200"/>
            <a:ext cx="7486650" cy="1108075"/>
          </a:xfrm>
        </p:spPr>
        <p:txBody>
          <a:bodyPr rtlCol="0">
            <a:normAutofit fontScale="92500"/>
          </a:bodyPr>
          <a:lstStyle/>
          <a:p>
            <a:pPr algn="just" fontAlgn="auto">
              <a:spcAft>
                <a:spcPts val="0"/>
              </a:spcAft>
              <a:buFont typeface="Arial" panose="020B0604020202020204" pitchFamily="34" charset="0"/>
              <a:buChar char="•"/>
              <a:defRPr/>
            </a:pPr>
            <a:r>
              <a:rPr lang="es-CL" i="1" dirty="0" smtClean="0"/>
              <a:t>Servidor</a:t>
            </a:r>
            <a:r>
              <a:rPr lang="es-CL" dirty="0" smtClean="0"/>
              <a:t> (torre, rack). </a:t>
            </a:r>
            <a:r>
              <a:rPr lang="es-CL" sz="2800" dirty="0" smtClean="0"/>
              <a:t>Solo contienen: procesador(es), memoria, Discos duros y puertos.</a:t>
            </a:r>
            <a:endParaRPr lang="es-CL" sz="2800" dirty="0"/>
          </a:p>
        </p:txBody>
      </p:sp>
      <p:pic>
        <p:nvPicPr>
          <p:cNvPr id="26627" name="Picture 2"/>
          <p:cNvPicPr>
            <a:picLocks noChangeAspect="1" noChangeArrowheads="1"/>
          </p:cNvPicPr>
          <p:nvPr/>
        </p:nvPicPr>
        <p:blipFill>
          <a:blip r:embed="rId2"/>
          <a:srcRect/>
          <a:stretch>
            <a:fillRect/>
          </a:stretch>
        </p:blipFill>
        <p:spPr bwMode="auto">
          <a:xfrm>
            <a:off x="1476375" y="3141663"/>
            <a:ext cx="2016125" cy="2016125"/>
          </a:xfrm>
          <a:prstGeom prst="rect">
            <a:avLst/>
          </a:prstGeom>
          <a:noFill/>
          <a:ln w="9525">
            <a:noFill/>
            <a:miter lim="800000"/>
            <a:headEnd/>
            <a:tailEnd/>
          </a:ln>
        </p:spPr>
      </p:pic>
      <p:pic>
        <p:nvPicPr>
          <p:cNvPr id="26628" name="Picture 3"/>
          <p:cNvPicPr>
            <a:picLocks noChangeAspect="1" noChangeArrowheads="1"/>
          </p:cNvPicPr>
          <p:nvPr/>
        </p:nvPicPr>
        <p:blipFill>
          <a:blip r:embed="rId3"/>
          <a:srcRect/>
          <a:stretch>
            <a:fillRect/>
          </a:stretch>
        </p:blipFill>
        <p:spPr bwMode="auto">
          <a:xfrm>
            <a:off x="4859338" y="2997200"/>
            <a:ext cx="3084512" cy="308292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Título"/>
          <p:cNvSpPr>
            <a:spLocks noGrp="1"/>
          </p:cNvSpPr>
          <p:nvPr>
            <p:ph type="title"/>
          </p:nvPr>
        </p:nvSpPr>
        <p:spPr/>
        <p:txBody>
          <a:bodyPr/>
          <a:lstStyle/>
          <a:p>
            <a:r>
              <a:rPr lang="es-ES_tradnl" smtClean="0"/>
              <a:t>Descripción del computador</a:t>
            </a:r>
            <a:endParaRPr lang="es-CL" smtClean="0"/>
          </a:p>
        </p:txBody>
      </p:sp>
      <p:sp>
        <p:nvSpPr>
          <p:cNvPr id="27650" name="2 Marcador de contenido"/>
          <p:cNvSpPr>
            <a:spLocks noGrp="1"/>
          </p:cNvSpPr>
          <p:nvPr>
            <p:ph idx="1"/>
          </p:nvPr>
        </p:nvSpPr>
        <p:spPr/>
        <p:txBody>
          <a:bodyPr/>
          <a:lstStyle/>
          <a:p>
            <a:pPr algn="just"/>
            <a:r>
              <a:rPr lang="es-CL" i="1" smtClean="0"/>
              <a:t>Cluster</a:t>
            </a:r>
            <a:r>
              <a:rPr lang="es-CL" smtClean="0"/>
              <a:t>: una interconexión de varios procesadores (computadores)</a:t>
            </a:r>
          </a:p>
          <a:p>
            <a:pPr lvl="1" algn="just"/>
            <a:r>
              <a:rPr lang="es-CL" smtClean="0"/>
              <a:t>El sistema operativo de poder operar de esta manera.</a:t>
            </a:r>
          </a:p>
          <a:p>
            <a:pPr lvl="1" algn="just"/>
            <a:r>
              <a:rPr lang="es-CL" smtClean="0"/>
              <a:t>Uso: cuando se necesita ampliar la capacidad de computación y mejorar la seguridad (confiabilidad)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Título"/>
          <p:cNvSpPr>
            <a:spLocks noGrp="1"/>
          </p:cNvSpPr>
          <p:nvPr>
            <p:ph type="title"/>
          </p:nvPr>
        </p:nvSpPr>
        <p:spPr/>
        <p:txBody>
          <a:bodyPr/>
          <a:lstStyle/>
          <a:p>
            <a:r>
              <a:rPr lang="es-ES_tradnl" smtClean="0"/>
              <a:t>Descripción del computador</a:t>
            </a:r>
            <a:endParaRPr lang="es-CL" smtClean="0"/>
          </a:p>
        </p:txBody>
      </p:sp>
      <p:sp>
        <p:nvSpPr>
          <p:cNvPr id="3" name="2 Marcador de contenido"/>
          <p:cNvSpPr>
            <a:spLocks noGrp="1"/>
          </p:cNvSpPr>
          <p:nvPr>
            <p:ph idx="1"/>
          </p:nvPr>
        </p:nvSpPr>
        <p:spPr/>
        <p:txBody>
          <a:bodyPr rtlCol="0">
            <a:normAutofit fontScale="92500" lnSpcReduction="10000"/>
          </a:bodyPr>
          <a:lstStyle/>
          <a:p>
            <a:pPr fontAlgn="auto">
              <a:spcAft>
                <a:spcPts val="0"/>
              </a:spcAft>
              <a:buFont typeface="Arial" panose="020B0604020202020204" pitchFamily="34" charset="0"/>
              <a:buChar char="•"/>
              <a:defRPr/>
            </a:pPr>
            <a:r>
              <a:rPr lang="es-CL" dirty="0" smtClean="0"/>
              <a:t>Cosas de la tecnología computacional:</a:t>
            </a:r>
          </a:p>
          <a:p>
            <a:pPr lvl="1" algn="just" fontAlgn="auto">
              <a:spcAft>
                <a:spcPts val="0"/>
              </a:spcAft>
              <a:buFont typeface="Arial" panose="020B0604020202020204" pitchFamily="34" charset="0"/>
              <a:buChar char="–"/>
              <a:defRPr/>
            </a:pPr>
            <a:r>
              <a:rPr lang="es-CL" dirty="0" err="1" smtClean="0"/>
              <a:t>Hyperthreading</a:t>
            </a:r>
            <a:r>
              <a:rPr lang="es-CL" dirty="0" smtClean="0"/>
              <a:t> o “</a:t>
            </a:r>
            <a:r>
              <a:rPr lang="es-CL" dirty="0" err="1" smtClean="0"/>
              <a:t>Multithreading</a:t>
            </a:r>
            <a:r>
              <a:rPr lang="es-CL" dirty="0" smtClean="0"/>
              <a:t> Simultáneo” (</a:t>
            </a:r>
            <a:r>
              <a:rPr lang="es-CL" dirty="0" smtClean="0">
                <a:hlinkClick r:id="rId2" tooltip="SMT"/>
              </a:rPr>
              <a:t>SMT</a:t>
            </a:r>
            <a:r>
              <a:rPr lang="es-CL" dirty="0" smtClean="0"/>
              <a:t>). Permite a los </a:t>
            </a:r>
            <a:r>
              <a:rPr lang="es-CL" dirty="0" smtClean="0">
                <a:hlinkClick r:id="rId3" tooltip="Software"/>
              </a:rPr>
              <a:t>programas</a:t>
            </a:r>
            <a:r>
              <a:rPr lang="es-CL" dirty="0" smtClean="0"/>
              <a:t> preparados para ejecutar múltiples </a:t>
            </a:r>
            <a:r>
              <a:rPr lang="es-CL" dirty="0" smtClean="0">
                <a:hlinkClick r:id="rId4" tooltip="Thread"/>
              </a:rPr>
              <a:t>hilos</a:t>
            </a:r>
            <a:r>
              <a:rPr lang="es-CL" dirty="0" smtClean="0"/>
              <a:t> (</a:t>
            </a:r>
            <a:r>
              <a:rPr lang="es-CL" dirty="0" err="1" smtClean="0"/>
              <a:t>multi-threaded</a:t>
            </a:r>
            <a:r>
              <a:rPr lang="es-CL" dirty="0" smtClean="0"/>
              <a:t>) procesarlos en paralelo dentro de un único </a:t>
            </a:r>
            <a:r>
              <a:rPr lang="es-CL" dirty="0" smtClean="0">
                <a:hlinkClick r:id="rId5" tooltip="Microprocesador"/>
              </a:rPr>
              <a:t>procesador</a:t>
            </a:r>
            <a:r>
              <a:rPr lang="es-CL" dirty="0" smtClean="0"/>
              <a:t>, incrementando el uso de las unidades de ejecución del procesador. Simula dos procesadores lógicos dentro de un único procesador físico. El sistema operativo debe poder realizar “multiprocesamiento simétrico” (SMP).Tecnología propietaria de Intel, incorporada desde el Pentium 4. Aumenta hasta en un 30% el rendimiento.</a:t>
            </a:r>
            <a:endParaRPr lang="es-C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Título"/>
          <p:cNvSpPr>
            <a:spLocks noGrp="1"/>
          </p:cNvSpPr>
          <p:nvPr>
            <p:ph type="title"/>
          </p:nvPr>
        </p:nvSpPr>
        <p:spPr/>
        <p:txBody>
          <a:bodyPr/>
          <a:lstStyle/>
          <a:p>
            <a:r>
              <a:rPr lang="es-ES_tradnl" smtClean="0"/>
              <a:t>Descripción del computador</a:t>
            </a:r>
            <a:endParaRPr lang="es-CL" smtClean="0"/>
          </a:p>
        </p:txBody>
      </p:sp>
      <p:sp>
        <p:nvSpPr>
          <p:cNvPr id="3" name="2 Marcador de contenido"/>
          <p:cNvSpPr>
            <a:spLocks noGrp="1"/>
          </p:cNvSpPr>
          <p:nvPr>
            <p:ph idx="1"/>
          </p:nvPr>
        </p:nvSpPr>
        <p:spPr/>
        <p:txBody>
          <a:bodyPr rtlCol="0">
            <a:normAutofit fontScale="92500" lnSpcReduction="20000"/>
          </a:bodyPr>
          <a:lstStyle/>
          <a:p>
            <a:pPr lvl="1" algn="just" fontAlgn="auto">
              <a:spcAft>
                <a:spcPts val="0"/>
              </a:spcAft>
              <a:buFont typeface="Arial" panose="020B0604020202020204" pitchFamily="34" charset="0"/>
              <a:buChar char="–"/>
              <a:defRPr/>
            </a:pPr>
            <a:r>
              <a:rPr lang="es-CL" dirty="0" err="1" smtClean="0"/>
              <a:t>HyperTransport</a:t>
            </a:r>
            <a:r>
              <a:rPr lang="es-CL" dirty="0" smtClean="0"/>
              <a:t> (abril 2001). Tecnología de comunicaciones bidireccional (tanto en serie como en paralelo), y que ofrece un gran ancho de banda en conexiones punto a punto de baja </a:t>
            </a:r>
            <a:r>
              <a:rPr lang="es-CL" dirty="0" smtClean="0">
                <a:hlinkClick r:id="rId2" tooltip="Latencia"/>
              </a:rPr>
              <a:t>latencia</a:t>
            </a:r>
            <a:r>
              <a:rPr lang="es-CL" dirty="0" smtClean="0"/>
              <a:t>. Se aplica en la comunicación entre chips de un </a:t>
            </a:r>
            <a:r>
              <a:rPr lang="es-CL" dirty="0" smtClean="0">
                <a:hlinkClick r:id="rId3" tooltip="Circuito integrado"/>
              </a:rPr>
              <a:t>circuito integrado</a:t>
            </a:r>
            <a:r>
              <a:rPr lang="es-CL" dirty="0" smtClean="0"/>
              <a:t> ofreciendo un enlace (</a:t>
            </a:r>
            <a:r>
              <a:rPr lang="es-CL" dirty="0" err="1" smtClean="0"/>
              <a:t>ó</a:t>
            </a:r>
            <a:r>
              <a:rPr lang="es-CL" dirty="0" smtClean="0"/>
              <a:t> </a:t>
            </a:r>
            <a:r>
              <a:rPr lang="es-CL" dirty="0" smtClean="0">
                <a:hlinkClick r:id="rId4" tooltip="Bus (Informática)"/>
              </a:rPr>
              <a:t>bus</a:t>
            </a:r>
            <a:r>
              <a:rPr lang="es-CL" dirty="0" smtClean="0"/>
              <a:t>) avanzado de alta velocidad y alto desempeño; es una conexión universal diseñada para reducir el número de </a:t>
            </a:r>
            <a:r>
              <a:rPr lang="es-CL" dirty="0" smtClean="0">
                <a:hlinkClick r:id="rId4" tooltip="Bus (Informática)"/>
              </a:rPr>
              <a:t>buses</a:t>
            </a:r>
            <a:r>
              <a:rPr lang="es-CL" dirty="0" smtClean="0"/>
              <a:t> dentro de un sistema, suministrando un enlace de alto rendimiento a las aplicaciones incorporadas y facilitando sistemas de </a:t>
            </a:r>
            <a:r>
              <a:rPr lang="es-CL" dirty="0" smtClean="0">
                <a:hlinkClick r:id="rId5" tooltip="Multiprocesamiento"/>
              </a:rPr>
              <a:t>multiprocesamiento</a:t>
            </a:r>
            <a:r>
              <a:rPr lang="es-CL" dirty="0" smtClean="0"/>
              <a:t> altamente escalables.  Se usa en procesadores  AMD. Sustituye a la tecnología de bus de lado frontal (FSB). </a:t>
            </a:r>
            <a:endParaRPr lang="es-C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Título"/>
          <p:cNvSpPr>
            <a:spLocks noGrp="1"/>
          </p:cNvSpPr>
          <p:nvPr>
            <p:ph type="title"/>
          </p:nvPr>
        </p:nvSpPr>
        <p:spPr/>
        <p:txBody>
          <a:bodyPr/>
          <a:lstStyle/>
          <a:p>
            <a:r>
              <a:rPr lang="es-ES_tradnl" smtClean="0"/>
              <a:t>Descripción del computador</a:t>
            </a:r>
            <a:endParaRPr lang="es-CL" smtClean="0"/>
          </a:p>
        </p:txBody>
      </p:sp>
      <p:sp>
        <p:nvSpPr>
          <p:cNvPr id="30722" name="2 Marcador de contenido"/>
          <p:cNvSpPr>
            <a:spLocks noGrp="1"/>
          </p:cNvSpPr>
          <p:nvPr>
            <p:ph idx="1"/>
          </p:nvPr>
        </p:nvSpPr>
        <p:spPr/>
        <p:txBody>
          <a:bodyPr/>
          <a:lstStyle/>
          <a:p>
            <a:pPr lvl="1" algn="just"/>
            <a:r>
              <a:rPr lang="es-CL" i="1" dirty="0" smtClean="0"/>
              <a:t>Chipset</a:t>
            </a:r>
            <a:r>
              <a:rPr lang="es-CL" dirty="0" smtClean="0"/>
              <a:t> (conjunto de chips):  permiten que un procesador funcione en una </a:t>
            </a:r>
            <a:r>
              <a:rPr lang="es-CL" dirty="0" smtClean="0">
                <a:hlinkClick r:id="rId2" tooltip="Placa base"/>
              </a:rPr>
              <a:t>placa base</a:t>
            </a:r>
            <a:r>
              <a:rPr lang="es-CL" dirty="0" smtClean="0"/>
              <a:t>. Sirven de puente de comunicación con el resto de componentes de la </a:t>
            </a:r>
            <a:r>
              <a:rPr lang="es-CL" dirty="0" smtClean="0">
                <a:hlinkClick r:id="rId2" tooltip="Placa base"/>
              </a:rPr>
              <a:t>placa</a:t>
            </a:r>
            <a:r>
              <a:rPr lang="es-CL" dirty="0" smtClean="0"/>
              <a:t>, como: </a:t>
            </a:r>
            <a:r>
              <a:rPr lang="es-CL" dirty="0" smtClean="0">
                <a:hlinkClick r:id="rId3" tooltip="Memoria de acceso aleatorio"/>
              </a:rPr>
              <a:t>memoria</a:t>
            </a:r>
            <a:r>
              <a:rPr lang="es-CL" dirty="0" smtClean="0"/>
              <a:t>,  </a:t>
            </a:r>
            <a:r>
              <a:rPr lang="es-CL" dirty="0" smtClean="0">
                <a:hlinkClick r:id="rId4" tooltip="Tarjeta de expansión"/>
              </a:rPr>
              <a:t>tarjetas de expansión</a:t>
            </a:r>
            <a:r>
              <a:rPr lang="es-CL" dirty="0" smtClean="0"/>
              <a:t>, </a:t>
            </a:r>
            <a:r>
              <a:rPr lang="es-CL" dirty="0" smtClean="0">
                <a:hlinkClick r:id="rId5" tooltip="Universal Serial Bus"/>
              </a:rPr>
              <a:t>puertos USB</a:t>
            </a:r>
            <a:r>
              <a:rPr lang="es-CL" dirty="0" smtClean="0"/>
              <a:t>, </a:t>
            </a:r>
            <a:r>
              <a:rPr lang="es-CL" dirty="0" smtClean="0">
                <a:hlinkClick r:id="rId6" tooltip="Ratón (informática)"/>
              </a:rPr>
              <a:t>ratón</a:t>
            </a:r>
            <a:r>
              <a:rPr lang="es-CL" dirty="0" smtClean="0"/>
              <a:t>, </a:t>
            </a:r>
            <a:r>
              <a:rPr lang="es-CL" dirty="0" smtClean="0">
                <a:hlinkClick r:id="rId7" tooltip="Teclado (informática)"/>
              </a:rPr>
              <a:t>teclado</a:t>
            </a:r>
            <a:r>
              <a:rPr lang="es-CL" dirty="0" smtClean="0"/>
              <a:t>, etc. </a:t>
            </a:r>
            <a:r>
              <a:rPr lang="es-CL" smtClean="0"/>
              <a:t>Determina muchas de las características de una placa base y por lo general, la referencia de la misma, está relacionada con la del </a:t>
            </a:r>
            <a:r>
              <a:rPr lang="es-CL" i="1" smtClean="0"/>
              <a:t>chipset</a:t>
            </a:r>
            <a:r>
              <a:rPr lang="es-CL" smtClean="0"/>
              <a:t>.</a:t>
            </a:r>
          </a:p>
          <a:p>
            <a:endParaRPr lang="es-CL"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Título"/>
          <p:cNvSpPr>
            <a:spLocks noGrp="1"/>
          </p:cNvSpPr>
          <p:nvPr>
            <p:ph type="title"/>
          </p:nvPr>
        </p:nvSpPr>
        <p:spPr/>
        <p:txBody>
          <a:bodyPr/>
          <a:lstStyle/>
          <a:p>
            <a:r>
              <a:rPr lang="es-ES_tradnl" smtClean="0"/>
              <a:t>Descripción del computador</a:t>
            </a:r>
            <a:endParaRPr lang="es-CL" smtClean="0"/>
          </a:p>
        </p:txBody>
      </p:sp>
      <p:sp>
        <p:nvSpPr>
          <p:cNvPr id="3" name="2 Marcador de contenido"/>
          <p:cNvSpPr>
            <a:spLocks noGrp="1"/>
          </p:cNvSpPr>
          <p:nvPr>
            <p:ph idx="1"/>
          </p:nvPr>
        </p:nvSpPr>
        <p:spPr>
          <a:xfrm>
            <a:off x="457200" y="1600200"/>
            <a:ext cx="4691063" cy="604838"/>
          </a:xfrm>
        </p:spPr>
        <p:txBody>
          <a:bodyPr rtlCol="0">
            <a:normAutofit fontScale="92500"/>
          </a:bodyPr>
          <a:lstStyle/>
          <a:p>
            <a:pPr fontAlgn="auto">
              <a:spcAft>
                <a:spcPts val="0"/>
              </a:spcAft>
              <a:buFont typeface="Arial" panose="020B0604020202020204" pitchFamily="34" charset="0"/>
              <a:buChar char="•"/>
              <a:defRPr/>
            </a:pPr>
            <a:r>
              <a:rPr lang="es-CL" dirty="0" smtClean="0"/>
              <a:t>Una estructura de chipset</a:t>
            </a:r>
            <a:endParaRPr lang="es-CL" dirty="0"/>
          </a:p>
        </p:txBody>
      </p:sp>
      <p:pic>
        <p:nvPicPr>
          <p:cNvPr id="31747" name="Picture 2"/>
          <p:cNvPicPr>
            <a:picLocks noChangeAspect="1" noChangeArrowheads="1"/>
          </p:cNvPicPr>
          <p:nvPr/>
        </p:nvPicPr>
        <p:blipFill>
          <a:blip r:embed="rId2"/>
          <a:srcRect/>
          <a:stretch>
            <a:fillRect/>
          </a:stretch>
        </p:blipFill>
        <p:spPr bwMode="auto">
          <a:xfrm>
            <a:off x="2484438" y="2133600"/>
            <a:ext cx="5616575" cy="426243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Descripción del computador</a:t>
            </a:r>
            <a:endParaRPr lang="es-CL" dirty="0"/>
          </a:p>
        </p:txBody>
      </p:sp>
      <p:sp>
        <p:nvSpPr>
          <p:cNvPr id="3" name="2 Marcador de contenido"/>
          <p:cNvSpPr>
            <a:spLocks noGrp="1"/>
          </p:cNvSpPr>
          <p:nvPr>
            <p:ph idx="1"/>
          </p:nvPr>
        </p:nvSpPr>
        <p:spPr>
          <a:xfrm>
            <a:off x="457200" y="1340768"/>
            <a:ext cx="8229600" cy="4785395"/>
          </a:xfrm>
        </p:spPr>
        <p:txBody>
          <a:bodyPr/>
          <a:lstStyle/>
          <a:p>
            <a:pPr algn="just"/>
            <a:r>
              <a:rPr lang="es-CL" sz="2400" dirty="0" smtClean="0"/>
              <a:t>Las entradas cuando son varias, se pueden agrupar en un vector; un </a:t>
            </a:r>
            <a:r>
              <a:rPr lang="es-CL" sz="2400" i="1" dirty="0" smtClean="0"/>
              <a:t>vector de entradas</a:t>
            </a:r>
          </a:p>
          <a:p>
            <a:pPr algn="just"/>
            <a:r>
              <a:rPr lang="es-CL" sz="2400" dirty="0" smtClean="0"/>
              <a:t>Las salidas, igualmente, cuando son varias, se pueden agrupar en n vector; un </a:t>
            </a:r>
            <a:r>
              <a:rPr lang="es-CL" sz="2400" i="1" dirty="0" smtClean="0"/>
              <a:t>vector de salidas</a:t>
            </a:r>
            <a:r>
              <a:rPr lang="es-CL" sz="2400" dirty="0" smtClean="0"/>
              <a:t>.</a:t>
            </a:r>
          </a:p>
          <a:p>
            <a:pPr algn="just"/>
            <a:r>
              <a:rPr lang="es-CL" sz="2400" dirty="0" smtClean="0"/>
              <a:t>La relación entre entrada y salida se puede expresar de dos maneras:</a:t>
            </a:r>
          </a:p>
          <a:p>
            <a:pPr lvl="1" algn="just"/>
            <a:r>
              <a:rPr lang="es-CL" sz="2000" dirty="0" smtClean="0"/>
              <a:t>Una relación funcional directa </a:t>
            </a:r>
            <a:r>
              <a:rPr lang="es-CL" sz="2000" i="1" dirty="0" smtClean="0"/>
              <a:t>salida=f(entradas)</a:t>
            </a:r>
          </a:p>
          <a:p>
            <a:pPr lvl="1" algn="just"/>
            <a:r>
              <a:rPr lang="es-CL" sz="2000" dirty="0" smtClean="0"/>
              <a:t>Usando variables intermedias internas denominadas variables de estado, en la forma de dos (grupos de) funciones  :</a:t>
            </a:r>
          </a:p>
          <a:p>
            <a:pPr marL="857250" lvl="2" indent="0" algn="just">
              <a:buNone/>
            </a:pPr>
            <a:r>
              <a:rPr lang="es-CL" sz="1600" i="1" dirty="0" smtClean="0"/>
              <a:t>Estados=f1(entrada, estados anteriores)</a:t>
            </a:r>
          </a:p>
          <a:p>
            <a:pPr marL="857250" lvl="2" indent="0" algn="just">
              <a:buNone/>
            </a:pPr>
            <a:r>
              <a:rPr lang="es-CL" sz="1600" i="1" dirty="0" smtClean="0"/>
              <a:t>Salida=f2(entrada, estados)</a:t>
            </a:r>
          </a:p>
          <a:p>
            <a:pPr marL="457200" lvl="1" indent="0" algn="just">
              <a:buNone/>
            </a:pPr>
            <a:r>
              <a:rPr lang="es-CL" sz="2000" dirty="0" smtClean="0"/>
              <a:t>Esta última forma implica el uso de alguna forma de memoria para recordar los estados anteriores pasados en el tiempo.</a:t>
            </a:r>
            <a:endParaRPr lang="es-CL" sz="2000" dirty="0"/>
          </a:p>
        </p:txBody>
      </p:sp>
    </p:spTree>
    <p:extLst>
      <p:ext uri="{BB962C8B-B14F-4D97-AF65-F5344CB8AC3E}">
        <p14:creationId xmlns:p14="http://schemas.microsoft.com/office/powerpoint/2010/main" val="1022792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p:txBody>
          <a:bodyPr/>
          <a:lstStyle/>
          <a:p>
            <a:r>
              <a:rPr lang="es-ES_tradnl" smtClean="0"/>
              <a:t>Descripción del computador</a:t>
            </a:r>
            <a:endParaRPr lang="es-ES" smtClean="0"/>
          </a:p>
        </p:txBody>
      </p:sp>
      <p:sp>
        <p:nvSpPr>
          <p:cNvPr id="39939" name="Rectangle 3"/>
          <p:cNvSpPr>
            <a:spLocks noGrp="1"/>
          </p:cNvSpPr>
          <p:nvPr>
            <p:ph type="body" idx="1"/>
          </p:nvPr>
        </p:nvSpPr>
        <p:spPr/>
        <p:txBody>
          <a:bodyPr/>
          <a:lstStyle/>
          <a:p>
            <a:pPr algn="just"/>
            <a:r>
              <a:rPr lang="es-ES" dirty="0" err="1" smtClean="0"/>
              <a:t>Bios</a:t>
            </a:r>
            <a:r>
              <a:rPr lang="es-ES" dirty="0" smtClean="0"/>
              <a:t> (Basic input output </a:t>
            </a:r>
            <a:r>
              <a:rPr lang="es-ES" dirty="0" err="1" smtClean="0"/>
              <a:t>system</a:t>
            </a:r>
            <a:r>
              <a:rPr lang="es-ES" dirty="0" smtClean="0"/>
              <a:t>). Software grabado en memoria EEPROM (Flash). </a:t>
            </a:r>
          </a:p>
          <a:p>
            <a:pPr lvl="1" algn="just"/>
            <a:r>
              <a:rPr lang="es-ES" dirty="0" smtClean="0"/>
              <a:t>Se encarga de realizar las funciones básicas de manejo y configuración del computador, para la carga del sistema operativo. </a:t>
            </a:r>
          </a:p>
          <a:p>
            <a:pPr lvl="1" algn="just"/>
            <a:r>
              <a:rPr lang="es-ES" dirty="0" smtClean="0"/>
              <a:t>Son las primeras instrucciones que se ejecutan al encendido o “</a:t>
            </a:r>
            <a:r>
              <a:rPr lang="es-ES" dirty="0" err="1" smtClean="0"/>
              <a:t>reset</a:t>
            </a:r>
            <a:r>
              <a:rPr lang="es-ES" dirty="0" smtClean="0"/>
              <a:t>”. Normalmente se cargan a la memoria RAM y desde allí se ejecutan.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Título"/>
          <p:cNvSpPr>
            <a:spLocks noGrp="1"/>
          </p:cNvSpPr>
          <p:nvPr>
            <p:ph type="title"/>
          </p:nvPr>
        </p:nvSpPr>
        <p:spPr/>
        <p:txBody>
          <a:bodyPr/>
          <a:lstStyle/>
          <a:p>
            <a:r>
              <a:rPr lang="es-ES_tradnl" smtClean="0"/>
              <a:t>Descripción del computador</a:t>
            </a:r>
            <a:endParaRPr lang="es-CL" smtClean="0"/>
          </a:p>
        </p:txBody>
      </p:sp>
      <p:sp>
        <p:nvSpPr>
          <p:cNvPr id="3" name="2 Marcador de contenido"/>
          <p:cNvSpPr>
            <a:spLocks noGrp="1"/>
          </p:cNvSpPr>
          <p:nvPr>
            <p:ph idx="1"/>
          </p:nvPr>
        </p:nvSpPr>
        <p:spPr/>
        <p:txBody>
          <a:bodyPr rtlCol="0">
            <a:normAutofit lnSpcReduction="10000"/>
          </a:bodyPr>
          <a:lstStyle/>
          <a:p>
            <a:pPr fontAlgn="auto">
              <a:spcAft>
                <a:spcPts val="0"/>
              </a:spcAft>
              <a:buFont typeface="Arial" panose="020B0604020202020204" pitchFamily="34" charset="0"/>
              <a:buChar char="•"/>
              <a:defRPr/>
            </a:pPr>
            <a:r>
              <a:rPr lang="es-CL" i="1" dirty="0" smtClean="0"/>
              <a:t>Núcleos</a:t>
            </a:r>
            <a:r>
              <a:rPr lang="es-CL" dirty="0" smtClean="0"/>
              <a:t> (</a:t>
            </a:r>
            <a:r>
              <a:rPr lang="es-CL" dirty="0" err="1" smtClean="0"/>
              <a:t>Core</a:t>
            </a:r>
            <a:r>
              <a:rPr lang="es-CL" dirty="0" smtClean="0"/>
              <a:t>; Intel). Un núcleo es una CPU básica. Introducción de paralelismo a nivel de hardware. </a:t>
            </a:r>
          </a:p>
          <a:p>
            <a:pPr lvl="1" algn="just" fontAlgn="auto">
              <a:spcAft>
                <a:spcPts val="0"/>
              </a:spcAft>
              <a:buFont typeface="Arial" panose="020B0604020202020204" pitchFamily="34" charset="0"/>
              <a:buChar char="–"/>
              <a:defRPr/>
            </a:pPr>
            <a:r>
              <a:rPr lang="es-CL" dirty="0" err="1" smtClean="0"/>
              <a:t>Core</a:t>
            </a:r>
            <a:r>
              <a:rPr lang="es-CL" dirty="0" smtClean="0"/>
              <a:t> </a:t>
            </a:r>
            <a:r>
              <a:rPr lang="es-CL" dirty="0" err="1" smtClean="0"/>
              <a:t>Duo</a:t>
            </a:r>
            <a:r>
              <a:rPr lang="es-CL" dirty="0" smtClean="0"/>
              <a:t> (2006). Inicialmente de 32 bits. Usado también en los </a:t>
            </a:r>
            <a:r>
              <a:rPr lang="es-CL" dirty="0" err="1" smtClean="0"/>
              <a:t>Macbook</a:t>
            </a:r>
            <a:r>
              <a:rPr lang="es-CL" dirty="0" smtClean="0"/>
              <a:t>.</a:t>
            </a:r>
          </a:p>
          <a:p>
            <a:pPr lvl="1" algn="just" fontAlgn="auto">
              <a:spcAft>
                <a:spcPts val="0"/>
              </a:spcAft>
              <a:buFont typeface="Arial" panose="020B0604020202020204" pitchFamily="34" charset="0"/>
              <a:buChar char="–"/>
              <a:defRPr/>
            </a:pPr>
            <a:r>
              <a:rPr lang="es-CL" dirty="0" smtClean="0"/>
              <a:t>Pentium Dual </a:t>
            </a:r>
            <a:r>
              <a:rPr lang="es-CL" dirty="0" err="1" smtClean="0"/>
              <a:t>Core</a:t>
            </a:r>
            <a:r>
              <a:rPr lang="es-CL" dirty="0" smtClean="0"/>
              <a:t> (2007). </a:t>
            </a:r>
          </a:p>
          <a:p>
            <a:pPr lvl="1" algn="just" fontAlgn="auto">
              <a:spcAft>
                <a:spcPts val="0"/>
              </a:spcAft>
              <a:buFont typeface="Arial" panose="020B0604020202020204" pitchFamily="34" charset="0"/>
              <a:buChar char="–"/>
              <a:defRPr/>
            </a:pPr>
            <a:r>
              <a:rPr lang="es-CL" dirty="0" smtClean="0"/>
              <a:t>Intel </a:t>
            </a:r>
            <a:r>
              <a:rPr lang="es-CL" dirty="0" err="1" smtClean="0"/>
              <a:t>Core</a:t>
            </a:r>
            <a:r>
              <a:rPr lang="es-CL" dirty="0" smtClean="0"/>
              <a:t> 2 (2006). Arquitectura  de 64 bits.</a:t>
            </a:r>
          </a:p>
          <a:p>
            <a:pPr lvl="1" algn="just" fontAlgn="auto">
              <a:spcAft>
                <a:spcPts val="0"/>
              </a:spcAft>
              <a:buFont typeface="Arial" panose="020B0604020202020204" pitchFamily="34" charset="0"/>
              <a:buChar char="–"/>
              <a:defRPr/>
            </a:pPr>
            <a:r>
              <a:rPr lang="es-CL" dirty="0" err="1" smtClean="0"/>
              <a:t>Core</a:t>
            </a:r>
            <a:r>
              <a:rPr lang="es-CL" dirty="0" smtClean="0"/>
              <a:t> 2 </a:t>
            </a:r>
            <a:r>
              <a:rPr lang="es-CL" dirty="0" err="1" smtClean="0"/>
              <a:t>Quad</a:t>
            </a:r>
            <a:r>
              <a:rPr lang="es-CL" dirty="0" smtClean="0"/>
              <a:t> (2008). Son dos </a:t>
            </a:r>
            <a:r>
              <a:rPr lang="es-CL" dirty="0" err="1" smtClean="0"/>
              <a:t>Core</a:t>
            </a:r>
            <a:r>
              <a:rPr lang="es-CL" dirty="0" smtClean="0"/>
              <a:t> </a:t>
            </a:r>
            <a:r>
              <a:rPr lang="es-CL" dirty="0" err="1" smtClean="0"/>
              <a:t>Duo</a:t>
            </a:r>
            <a:r>
              <a:rPr lang="es-CL" dirty="0"/>
              <a:t> </a:t>
            </a:r>
            <a:r>
              <a:rPr lang="es-CL" dirty="0" smtClean="0"/>
              <a:t>en uno.</a:t>
            </a:r>
          </a:p>
          <a:p>
            <a:pPr lvl="1" algn="just" fontAlgn="auto">
              <a:spcAft>
                <a:spcPts val="0"/>
              </a:spcAft>
              <a:buFont typeface="Arial" panose="020B0604020202020204" pitchFamily="34" charset="0"/>
              <a:buChar char="–"/>
              <a:defRPr/>
            </a:pPr>
            <a:r>
              <a:rPr lang="es-CL" dirty="0" err="1" smtClean="0"/>
              <a:t>Core</a:t>
            </a:r>
            <a:r>
              <a:rPr lang="es-CL" dirty="0" smtClean="0"/>
              <a:t> i3 (2010). Integra una GPU (unidad de procesamiento gráfico) y dos núcleos.</a:t>
            </a:r>
          </a:p>
          <a:p>
            <a:pPr lvl="1" fontAlgn="auto">
              <a:spcAft>
                <a:spcPts val="0"/>
              </a:spcAft>
              <a:buFont typeface="Arial" panose="020B0604020202020204" pitchFamily="34" charset="0"/>
              <a:buChar char="–"/>
              <a:defRPr/>
            </a:pPr>
            <a:endParaRPr lang="es-C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1 Título"/>
          <p:cNvSpPr>
            <a:spLocks noGrp="1"/>
          </p:cNvSpPr>
          <p:nvPr>
            <p:ph type="title"/>
          </p:nvPr>
        </p:nvSpPr>
        <p:spPr/>
        <p:txBody>
          <a:bodyPr/>
          <a:lstStyle/>
          <a:p>
            <a:r>
              <a:rPr lang="es-ES_tradnl" smtClean="0"/>
              <a:t>Descripción del computador</a:t>
            </a:r>
            <a:endParaRPr lang="es-CL" smtClean="0"/>
          </a:p>
        </p:txBody>
      </p:sp>
      <p:sp>
        <p:nvSpPr>
          <p:cNvPr id="3" name="2 Marcador de contenido"/>
          <p:cNvSpPr>
            <a:spLocks noGrp="1"/>
          </p:cNvSpPr>
          <p:nvPr>
            <p:ph idx="1"/>
          </p:nvPr>
        </p:nvSpPr>
        <p:spPr/>
        <p:txBody>
          <a:bodyPr rtlCol="0">
            <a:normAutofit lnSpcReduction="10000"/>
          </a:bodyPr>
          <a:lstStyle/>
          <a:p>
            <a:pPr lvl="1" algn="just" fontAlgn="auto">
              <a:spcAft>
                <a:spcPts val="0"/>
              </a:spcAft>
              <a:buFont typeface="Arial" panose="020B0604020202020204" pitchFamily="34" charset="0"/>
              <a:buChar char="–"/>
              <a:defRPr/>
            </a:pPr>
            <a:r>
              <a:rPr lang="es-CL" dirty="0" err="1" smtClean="0"/>
              <a:t>Core</a:t>
            </a:r>
            <a:r>
              <a:rPr lang="es-CL" dirty="0" smtClean="0"/>
              <a:t> i5 (2009). Variante del </a:t>
            </a:r>
            <a:r>
              <a:rPr lang="es-CL" dirty="0" err="1" smtClean="0"/>
              <a:t>Core</a:t>
            </a:r>
            <a:r>
              <a:rPr lang="es-CL" dirty="0" smtClean="0"/>
              <a:t> i7. Sin </a:t>
            </a:r>
            <a:r>
              <a:rPr lang="es-CL" dirty="0" err="1" smtClean="0"/>
              <a:t>Hyperthreading</a:t>
            </a:r>
            <a:r>
              <a:rPr lang="es-CL" dirty="0" smtClean="0"/>
              <a:t> (deshabilitado).</a:t>
            </a:r>
          </a:p>
          <a:p>
            <a:pPr lvl="1" algn="just" fontAlgn="auto">
              <a:spcAft>
                <a:spcPts val="0"/>
              </a:spcAft>
              <a:buFont typeface="Arial" panose="020B0604020202020204" pitchFamily="34" charset="0"/>
              <a:buChar char="–"/>
              <a:defRPr/>
            </a:pPr>
            <a:r>
              <a:rPr lang="es-CL" dirty="0" err="1" smtClean="0"/>
              <a:t>Core</a:t>
            </a:r>
            <a:r>
              <a:rPr lang="es-CL" dirty="0" smtClean="0"/>
              <a:t> i7 (2009). Derivado de un </a:t>
            </a:r>
            <a:r>
              <a:rPr lang="es-CL" dirty="0" err="1" smtClean="0"/>
              <a:t>Quad</a:t>
            </a:r>
            <a:r>
              <a:rPr lang="es-CL" dirty="0" smtClean="0"/>
              <a:t> </a:t>
            </a:r>
            <a:r>
              <a:rPr lang="es-CL" dirty="0" err="1" smtClean="0"/>
              <a:t>Core</a:t>
            </a:r>
            <a:r>
              <a:rPr lang="es-CL" dirty="0" smtClean="0"/>
              <a:t>. Destinado a la gama alta de consumidores.</a:t>
            </a:r>
          </a:p>
          <a:p>
            <a:pPr marL="457200" lvl="1" indent="0" algn="just" fontAlgn="auto">
              <a:spcAft>
                <a:spcPts val="0"/>
              </a:spcAft>
              <a:buFont typeface="Arial" panose="020B0604020202020204" pitchFamily="34" charset="0"/>
              <a:buNone/>
              <a:defRPr/>
            </a:pPr>
            <a:r>
              <a:rPr lang="es-CL" dirty="0" smtClean="0"/>
              <a:t>Los procesadores </a:t>
            </a:r>
            <a:r>
              <a:rPr lang="es-CL" dirty="0" err="1" smtClean="0"/>
              <a:t>Core</a:t>
            </a:r>
            <a:r>
              <a:rPr lang="es-CL" dirty="0" smtClean="0"/>
              <a:t> ix se cruzan con distintas arquitecturas.</a:t>
            </a:r>
          </a:p>
          <a:p>
            <a:pPr lvl="1" algn="just" fontAlgn="auto">
              <a:spcAft>
                <a:spcPts val="0"/>
              </a:spcAft>
              <a:buFont typeface="Arial" panose="020B0604020202020204" pitchFamily="34" charset="0"/>
              <a:buChar char="–"/>
              <a:defRPr/>
            </a:pPr>
            <a:r>
              <a:rPr lang="es-CL" dirty="0" smtClean="0"/>
              <a:t>Procesadores para servidores: </a:t>
            </a:r>
            <a:r>
              <a:rPr lang="es-CL" dirty="0" err="1" smtClean="0"/>
              <a:t>Xeon</a:t>
            </a:r>
            <a:r>
              <a:rPr lang="es-CL" dirty="0" smtClean="0"/>
              <a:t>. De varios núcleos y modelos.</a:t>
            </a:r>
          </a:p>
          <a:p>
            <a:pPr marL="457200" lvl="1" indent="0" algn="just" fontAlgn="auto">
              <a:spcAft>
                <a:spcPts val="0"/>
              </a:spcAft>
              <a:buFont typeface="Arial" panose="020B0604020202020204" pitchFamily="34" charset="0"/>
              <a:buNone/>
              <a:defRPr/>
            </a:pPr>
            <a:r>
              <a:rPr lang="es-CL" dirty="0" smtClean="0"/>
              <a:t>Todos estos son familias de procesadores con </a:t>
            </a:r>
            <a:r>
              <a:rPr lang="es-CL" dirty="0" err="1" smtClean="0"/>
              <a:t>submodelos</a:t>
            </a:r>
            <a:r>
              <a:rPr lang="es-CL" dirty="0" smtClean="0"/>
              <a:t> y variantes.</a:t>
            </a:r>
            <a:endParaRPr lang="es-CL" dirty="0"/>
          </a:p>
          <a:p>
            <a:pPr lvl="1" algn="just" fontAlgn="auto">
              <a:spcAft>
                <a:spcPts val="0"/>
              </a:spcAft>
              <a:buFont typeface="Arial" panose="020B0604020202020204" pitchFamily="34" charset="0"/>
              <a:buChar char="–"/>
              <a:defRPr/>
            </a:pPr>
            <a:endParaRPr lang="es-CL" dirty="0" smtClean="0"/>
          </a:p>
          <a:p>
            <a:pPr lvl="1" algn="just" fontAlgn="auto">
              <a:spcAft>
                <a:spcPts val="0"/>
              </a:spcAft>
              <a:buFont typeface="Arial" panose="020B0604020202020204" pitchFamily="34" charset="0"/>
              <a:buChar char="–"/>
              <a:defRPr/>
            </a:pPr>
            <a:endParaRPr lang="es-C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Título"/>
          <p:cNvSpPr>
            <a:spLocks noGrp="1"/>
          </p:cNvSpPr>
          <p:nvPr>
            <p:ph type="title"/>
          </p:nvPr>
        </p:nvSpPr>
        <p:spPr/>
        <p:txBody>
          <a:bodyPr/>
          <a:lstStyle/>
          <a:p>
            <a:r>
              <a:rPr lang="es-ES_tradnl" smtClean="0"/>
              <a:t>Descripción del computador</a:t>
            </a:r>
            <a:endParaRPr lang="es-CL" smtClean="0"/>
          </a:p>
        </p:txBody>
      </p:sp>
      <p:sp>
        <p:nvSpPr>
          <p:cNvPr id="35842" name="2 Marcador de contenido"/>
          <p:cNvSpPr>
            <a:spLocks noGrp="1"/>
          </p:cNvSpPr>
          <p:nvPr>
            <p:ph idx="1"/>
          </p:nvPr>
        </p:nvSpPr>
        <p:spPr/>
        <p:txBody>
          <a:bodyPr/>
          <a:lstStyle/>
          <a:p>
            <a:r>
              <a:rPr lang="es-CL" smtClean="0"/>
              <a:t>Procesadores AMD</a:t>
            </a:r>
          </a:p>
          <a:p>
            <a:pPr lvl="1"/>
            <a:r>
              <a:rPr lang="es-CL" b="1" smtClean="0"/>
              <a:t>Procesadores para equipos de sobremesa</a:t>
            </a:r>
          </a:p>
          <a:p>
            <a:pPr lvl="2"/>
            <a:r>
              <a:rPr lang="es-CL" smtClean="0">
                <a:hlinkClick r:id="rId2"/>
              </a:rPr>
              <a:t>Procesadores AMD Phenom™ II</a:t>
            </a:r>
            <a:endParaRPr lang="es-CL" smtClean="0"/>
          </a:p>
          <a:p>
            <a:pPr lvl="2"/>
            <a:r>
              <a:rPr lang="es-CL" smtClean="0">
                <a:hlinkClick r:id="rId3"/>
              </a:rPr>
              <a:t>Procesadores AMD Athlon™ II</a:t>
            </a:r>
            <a:endParaRPr lang="es-CL" smtClean="0"/>
          </a:p>
          <a:p>
            <a:pPr lvl="2"/>
            <a:r>
              <a:rPr lang="es-CL" smtClean="0">
                <a:hlinkClick r:id="rId4"/>
              </a:rPr>
              <a:t>Procesador AMD Serie A II en caja</a:t>
            </a:r>
            <a:endParaRPr lang="es-CL" smtClean="0"/>
          </a:p>
          <a:p>
            <a:pPr lvl="2"/>
            <a:r>
              <a:rPr lang="es-CL" smtClean="0">
                <a:hlinkClick r:id="rId5"/>
              </a:rPr>
              <a:t>Procesador AMD FX </a:t>
            </a:r>
            <a:endParaRPr lang="es-CL" smtClean="0"/>
          </a:p>
          <a:p>
            <a:pPr lvl="1"/>
            <a:r>
              <a:rPr lang="es-CL" b="1" smtClean="0"/>
              <a:t>Procesadores para portátiles</a:t>
            </a:r>
          </a:p>
          <a:p>
            <a:pPr lvl="2"/>
            <a:r>
              <a:rPr lang="es-CL" smtClean="0">
                <a:hlinkClick r:id="rId6"/>
              </a:rPr>
              <a:t>Procesadores</a:t>
            </a:r>
            <a:r>
              <a:rPr lang="es-CL" smtClean="0"/>
              <a:t> acelerados (APU) Serie A y Serie 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1 Título"/>
          <p:cNvSpPr>
            <a:spLocks noGrp="1"/>
          </p:cNvSpPr>
          <p:nvPr>
            <p:ph type="title"/>
          </p:nvPr>
        </p:nvSpPr>
        <p:spPr/>
        <p:txBody>
          <a:bodyPr/>
          <a:lstStyle/>
          <a:p>
            <a:r>
              <a:rPr lang="es-ES_tradnl" smtClean="0"/>
              <a:t>Descripción del computador</a:t>
            </a:r>
            <a:endParaRPr lang="es-CL" smtClean="0"/>
          </a:p>
        </p:txBody>
      </p:sp>
      <p:sp>
        <p:nvSpPr>
          <p:cNvPr id="36866" name="2 Marcador de contenido"/>
          <p:cNvSpPr>
            <a:spLocks noGrp="1"/>
          </p:cNvSpPr>
          <p:nvPr>
            <p:ph idx="1"/>
          </p:nvPr>
        </p:nvSpPr>
        <p:spPr/>
        <p:txBody>
          <a:bodyPr/>
          <a:lstStyle/>
          <a:p>
            <a:pPr lvl="1"/>
            <a:r>
              <a:rPr lang="es-CL" smtClean="0"/>
              <a:t>Procesadores AMD para servidores:  Modelo Opteron de varias series: 6100, 6200, 4200, 4100, 3200.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p:txBody>
          <a:bodyPr/>
          <a:lstStyle/>
          <a:p>
            <a:r>
              <a:rPr lang="es-ES_tradnl" smtClean="0"/>
              <a:t>Descripción del computador</a:t>
            </a:r>
            <a:endParaRPr lang="es-CL" smtClean="0"/>
          </a:p>
        </p:txBody>
      </p:sp>
      <p:sp>
        <p:nvSpPr>
          <p:cNvPr id="3" name="2 Marcador de contenido"/>
          <p:cNvSpPr>
            <a:spLocks noGrp="1"/>
          </p:cNvSpPr>
          <p:nvPr>
            <p:ph idx="1"/>
          </p:nvPr>
        </p:nvSpPr>
        <p:spPr/>
        <p:txBody>
          <a:bodyPr rtlCol="0">
            <a:normAutofit fontScale="85000" lnSpcReduction="20000"/>
          </a:bodyPr>
          <a:lstStyle/>
          <a:p>
            <a:pPr fontAlgn="auto">
              <a:spcAft>
                <a:spcPts val="0"/>
              </a:spcAft>
              <a:buFont typeface="Arial" panose="020B0604020202020204" pitchFamily="34" charset="0"/>
              <a:buChar char="•"/>
              <a:defRPr/>
            </a:pPr>
            <a:r>
              <a:rPr lang="es-CL" sz="2800" dirty="0" smtClean="0"/>
              <a:t>Otros componentes y periféricos (hardware de tecnología de computación (TI).</a:t>
            </a:r>
          </a:p>
          <a:p>
            <a:pPr lvl="1" fontAlgn="auto">
              <a:spcAft>
                <a:spcPts val="0"/>
              </a:spcAft>
              <a:buFont typeface="Arial" panose="020B0604020202020204" pitchFamily="34" charset="0"/>
              <a:buChar char="–"/>
              <a:defRPr/>
            </a:pPr>
            <a:r>
              <a:rPr lang="es-CL" dirty="0" smtClean="0"/>
              <a:t>Dispositivos de red </a:t>
            </a:r>
          </a:p>
          <a:p>
            <a:pPr lvl="2" fontAlgn="auto">
              <a:spcAft>
                <a:spcPts val="0"/>
              </a:spcAft>
              <a:buFont typeface="Arial" panose="020B0604020202020204" pitchFamily="34" charset="0"/>
              <a:buChar char="–"/>
              <a:defRPr/>
            </a:pPr>
            <a:r>
              <a:rPr lang="es-CL" sz="2000" dirty="0" err="1" smtClean="0"/>
              <a:t>Routers</a:t>
            </a:r>
            <a:r>
              <a:rPr lang="es-CL" sz="2000" dirty="0" smtClean="0"/>
              <a:t>. Para conformar subredes independientes</a:t>
            </a:r>
          </a:p>
          <a:p>
            <a:pPr lvl="2" fontAlgn="auto">
              <a:spcAft>
                <a:spcPts val="0"/>
              </a:spcAft>
              <a:buFont typeface="Arial" panose="020B0604020202020204" pitchFamily="34" charset="0"/>
              <a:buChar char="–"/>
              <a:defRPr/>
            </a:pPr>
            <a:r>
              <a:rPr lang="es-CL" sz="2000" dirty="0"/>
              <a:t> </a:t>
            </a:r>
            <a:r>
              <a:rPr lang="es-CL" sz="2000" dirty="0" err="1" smtClean="0"/>
              <a:t>Switch</a:t>
            </a:r>
            <a:r>
              <a:rPr lang="es-CL" sz="2000" dirty="0" smtClean="0"/>
              <a:t>. Para conectar computadores a una subred</a:t>
            </a:r>
          </a:p>
          <a:p>
            <a:pPr lvl="2" fontAlgn="auto">
              <a:spcAft>
                <a:spcPts val="0"/>
              </a:spcAft>
              <a:buFont typeface="Arial" panose="020B0604020202020204" pitchFamily="34" charset="0"/>
              <a:buChar char="–"/>
              <a:defRPr/>
            </a:pPr>
            <a:r>
              <a:rPr lang="es-CL" sz="2000" dirty="0" smtClean="0"/>
              <a:t> Firewall. Para filtrar entradas a una red (seguridad) </a:t>
            </a:r>
          </a:p>
          <a:p>
            <a:pPr lvl="1" fontAlgn="auto">
              <a:spcAft>
                <a:spcPts val="0"/>
              </a:spcAft>
              <a:buFont typeface="Arial" panose="020B0604020202020204" pitchFamily="34" charset="0"/>
              <a:buChar char="–"/>
              <a:defRPr/>
            </a:pPr>
            <a:r>
              <a:rPr lang="es-CL" dirty="0" smtClean="0"/>
              <a:t>Tecnologías de almacenamiento</a:t>
            </a:r>
          </a:p>
          <a:p>
            <a:pPr lvl="2" fontAlgn="auto">
              <a:spcAft>
                <a:spcPts val="0"/>
              </a:spcAft>
              <a:buFont typeface="Arial" panose="020B0604020202020204" pitchFamily="34" charset="0"/>
              <a:buChar char="–"/>
              <a:defRPr/>
            </a:pPr>
            <a:r>
              <a:rPr lang="es-CL" sz="2000" dirty="0" smtClean="0"/>
              <a:t> Discos en red (SAN)</a:t>
            </a:r>
          </a:p>
          <a:p>
            <a:pPr lvl="2" fontAlgn="auto">
              <a:spcAft>
                <a:spcPts val="0"/>
              </a:spcAft>
              <a:buFont typeface="Arial" panose="020B0604020202020204" pitchFamily="34" charset="0"/>
              <a:buChar char="–"/>
              <a:defRPr/>
            </a:pPr>
            <a:r>
              <a:rPr lang="es-CL" sz="2000" dirty="0" smtClean="0"/>
              <a:t>Arreglos de discos redundantes (RAID)</a:t>
            </a:r>
          </a:p>
          <a:p>
            <a:pPr lvl="1" fontAlgn="auto">
              <a:spcAft>
                <a:spcPts val="0"/>
              </a:spcAft>
              <a:buFont typeface="Arial" panose="020B0604020202020204" pitchFamily="34" charset="0"/>
              <a:buChar char="–"/>
              <a:defRPr/>
            </a:pPr>
            <a:r>
              <a:rPr lang="es-CL" dirty="0" smtClean="0"/>
              <a:t>Tecnologías de medios de comunicación</a:t>
            </a:r>
          </a:p>
          <a:p>
            <a:pPr lvl="2" fontAlgn="auto">
              <a:spcAft>
                <a:spcPts val="0"/>
              </a:spcAft>
              <a:buFont typeface="Arial" panose="020B0604020202020204" pitchFamily="34" charset="0"/>
              <a:buChar char="–"/>
              <a:defRPr/>
            </a:pPr>
            <a:r>
              <a:rPr lang="es-CL" dirty="0" smtClean="0"/>
              <a:t>Cableado de cobre (</a:t>
            </a:r>
            <a:r>
              <a:rPr lang="es-CL" dirty="0" err="1" smtClean="0"/>
              <a:t>ethernet</a:t>
            </a:r>
            <a:r>
              <a:rPr lang="es-CL" dirty="0" smtClean="0"/>
              <a:t> par trenzado y conectores RJ45)</a:t>
            </a:r>
          </a:p>
          <a:p>
            <a:pPr lvl="2" fontAlgn="auto">
              <a:spcAft>
                <a:spcPts val="0"/>
              </a:spcAft>
              <a:buFont typeface="Arial" panose="020B0604020202020204" pitchFamily="34" charset="0"/>
              <a:buChar char="–"/>
              <a:defRPr/>
            </a:pPr>
            <a:r>
              <a:rPr lang="es-CL" dirty="0" smtClean="0"/>
              <a:t>Cableado de Fibra óptica</a:t>
            </a:r>
          </a:p>
          <a:p>
            <a:pPr lvl="2" fontAlgn="auto">
              <a:spcAft>
                <a:spcPts val="0"/>
              </a:spcAft>
              <a:buFont typeface="Arial" panose="020B0604020202020204" pitchFamily="34" charset="0"/>
              <a:buChar char="–"/>
              <a:defRPr/>
            </a:pPr>
            <a:r>
              <a:rPr lang="es-CL" dirty="0" smtClean="0"/>
              <a:t>Inalámbrico (ondas electromagnéticas, de radio). Varias tecnologías y protocolos. </a:t>
            </a:r>
            <a:endParaRPr lang="es-C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p:txBody>
          <a:bodyPr/>
          <a:lstStyle/>
          <a:p>
            <a:r>
              <a:rPr lang="es-ES_tradnl" smtClean="0"/>
              <a:t>Descripción del computador</a:t>
            </a:r>
            <a:endParaRPr lang="es-CL" smtClean="0"/>
          </a:p>
        </p:txBody>
      </p:sp>
      <p:sp>
        <p:nvSpPr>
          <p:cNvPr id="38914" name="2 Marcador de contenido"/>
          <p:cNvSpPr>
            <a:spLocks noGrp="1"/>
          </p:cNvSpPr>
          <p:nvPr>
            <p:ph idx="1"/>
          </p:nvPr>
        </p:nvSpPr>
        <p:spPr/>
        <p:txBody>
          <a:bodyPr/>
          <a:lstStyle/>
          <a:p>
            <a:r>
              <a:rPr lang="es-CL" smtClean="0"/>
              <a:t>Contestar encuesta…..control formativo…..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3132138" y="3881036"/>
            <a:ext cx="2735262" cy="15113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2" name="1 Título"/>
          <p:cNvSpPr>
            <a:spLocks noGrp="1"/>
          </p:cNvSpPr>
          <p:nvPr>
            <p:ph type="title"/>
          </p:nvPr>
        </p:nvSpPr>
        <p:spPr/>
        <p:txBody>
          <a:bodyPr rtlCol="0">
            <a:normAutofit fontScale="90000"/>
          </a:bodyPr>
          <a:lstStyle/>
          <a:p>
            <a:pPr fontAlgn="auto">
              <a:spcAft>
                <a:spcPts val="0"/>
              </a:spcAft>
              <a:defRPr/>
            </a:pPr>
            <a:r>
              <a:rPr lang="es-ES_tradnl" dirty="0" smtClean="0"/>
              <a:t>Descripción del computador</a:t>
            </a:r>
            <a:r>
              <a:rPr lang="es-CL" dirty="0" smtClean="0"/>
              <a:t/>
            </a:r>
            <a:br>
              <a:rPr lang="es-CL" dirty="0" smtClean="0"/>
            </a:br>
            <a:endParaRPr lang="es-CL" dirty="0"/>
          </a:p>
        </p:txBody>
      </p:sp>
      <p:sp>
        <p:nvSpPr>
          <p:cNvPr id="3" name="2 Marcador de contenido"/>
          <p:cNvSpPr>
            <a:spLocks noGrp="1"/>
          </p:cNvSpPr>
          <p:nvPr>
            <p:ph idx="1"/>
          </p:nvPr>
        </p:nvSpPr>
        <p:spPr>
          <a:xfrm>
            <a:off x="251520" y="979214"/>
            <a:ext cx="8229600" cy="5330106"/>
          </a:xfrm>
        </p:spPr>
        <p:txBody>
          <a:bodyPr rtlCol="0">
            <a:normAutofit fontScale="85000" lnSpcReduction="10000"/>
          </a:bodyPr>
          <a:lstStyle/>
          <a:p>
            <a:pPr algn="just" fontAlgn="auto">
              <a:spcAft>
                <a:spcPts val="0"/>
              </a:spcAft>
              <a:buFont typeface="Arial" panose="020B0604020202020204" pitchFamily="34" charset="0"/>
              <a:buChar char="•"/>
              <a:defRPr/>
            </a:pPr>
            <a:r>
              <a:rPr lang="es-CL" sz="2400" dirty="0" smtClean="0"/>
              <a:t>El mundo de las máquinas se puede dividir en dos grandes grupos, tipos o “niveles”; esto atendiendo a su materialización (implementación).</a:t>
            </a:r>
          </a:p>
          <a:p>
            <a:pPr lvl="1" algn="just" fontAlgn="auto">
              <a:spcAft>
                <a:spcPts val="0"/>
              </a:spcAft>
              <a:buFont typeface="Arial" panose="020B0604020202020204" pitchFamily="34" charset="0"/>
              <a:buChar char="•"/>
              <a:defRPr/>
            </a:pPr>
            <a:r>
              <a:rPr lang="es-CL" sz="2000" dirty="0" smtClean="0"/>
              <a:t>Las </a:t>
            </a:r>
            <a:r>
              <a:rPr lang="es-CL" sz="2000" i="1" dirty="0" smtClean="0"/>
              <a:t>maquinas concretas </a:t>
            </a:r>
            <a:r>
              <a:rPr lang="es-CL" sz="2000" dirty="0" smtClean="0"/>
              <a:t>están hechas de </a:t>
            </a:r>
            <a:r>
              <a:rPr lang="es-CL" sz="2000" b="1" dirty="0" smtClean="0"/>
              <a:t>componentes físicos </a:t>
            </a:r>
            <a:r>
              <a:rPr lang="es-CL" sz="2000" dirty="0" smtClean="0"/>
              <a:t>(materiales rígidos, fluidos, energía eléctrica, etc…). Ejemplo: un computador sin ningún software instalado.</a:t>
            </a:r>
          </a:p>
          <a:p>
            <a:pPr lvl="1" algn="just" fontAlgn="auto">
              <a:spcAft>
                <a:spcPts val="0"/>
              </a:spcAft>
              <a:buFont typeface="Arial" panose="020B0604020202020204" pitchFamily="34" charset="0"/>
              <a:buChar char="•"/>
              <a:defRPr/>
            </a:pPr>
            <a:r>
              <a:rPr lang="es-CL" sz="2000" dirty="0" smtClean="0"/>
              <a:t>Las </a:t>
            </a:r>
            <a:r>
              <a:rPr lang="es-CL" sz="2000" i="1" dirty="0" smtClean="0"/>
              <a:t>máquinas virtuales </a:t>
            </a:r>
            <a:r>
              <a:rPr lang="es-CL" sz="2000" dirty="0" smtClean="0"/>
              <a:t>están hechas de </a:t>
            </a:r>
            <a:r>
              <a:rPr lang="es-CL" sz="2000" b="1" dirty="0" smtClean="0"/>
              <a:t>procedimientos ejecutables</a:t>
            </a:r>
            <a:r>
              <a:rPr lang="es-CL" sz="2000" dirty="0" smtClean="0"/>
              <a:t> (software), en ultima instancia, por maquinas físicas. Ejemplos: un sistema operativo;  el “</a:t>
            </a:r>
            <a:r>
              <a:rPr lang="es-CL" sz="2000" dirty="0" err="1" smtClean="0"/>
              <a:t>framework</a:t>
            </a:r>
            <a:r>
              <a:rPr lang="es-CL" sz="2000" dirty="0" smtClean="0"/>
              <a:t>” </a:t>
            </a:r>
            <a:r>
              <a:rPr lang="es-CL" sz="2000" dirty="0" err="1" smtClean="0"/>
              <a:t>.net</a:t>
            </a:r>
            <a:r>
              <a:rPr lang="es-CL" sz="2000" dirty="0" smtClean="0"/>
              <a:t>, un interprete de lenguaje de programación.</a:t>
            </a:r>
          </a:p>
          <a:p>
            <a:pPr algn="just" fontAlgn="auto">
              <a:spcAft>
                <a:spcPts val="0"/>
              </a:spcAft>
              <a:buFont typeface="Arial" panose="020B0604020202020204" pitchFamily="34" charset="0"/>
              <a:buChar char="•"/>
              <a:defRPr/>
            </a:pPr>
            <a:endParaRPr lang="es-CL" sz="2000" dirty="0"/>
          </a:p>
          <a:p>
            <a:pPr algn="just" fontAlgn="auto">
              <a:spcAft>
                <a:spcPts val="0"/>
              </a:spcAft>
              <a:buFont typeface="Arial" panose="020B0604020202020204" pitchFamily="34" charset="0"/>
              <a:buChar char="•"/>
              <a:defRPr/>
            </a:pPr>
            <a:endParaRPr lang="es-CL" sz="2400" dirty="0" smtClean="0"/>
          </a:p>
          <a:p>
            <a:pPr algn="just" fontAlgn="auto">
              <a:spcAft>
                <a:spcPts val="0"/>
              </a:spcAft>
              <a:buFont typeface="Arial" panose="020B0604020202020204" pitchFamily="34" charset="0"/>
              <a:buChar char="•"/>
              <a:defRPr/>
            </a:pPr>
            <a:endParaRPr lang="es-CL" sz="2400" dirty="0"/>
          </a:p>
          <a:p>
            <a:pPr algn="just" fontAlgn="auto">
              <a:spcAft>
                <a:spcPts val="0"/>
              </a:spcAft>
              <a:buFont typeface="Arial" panose="020B0604020202020204" pitchFamily="34" charset="0"/>
              <a:buChar char="•"/>
              <a:defRPr/>
            </a:pPr>
            <a:endParaRPr lang="es-CL" sz="2400" dirty="0" smtClean="0"/>
          </a:p>
          <a:p>
            <a:pPr algn="just" fontAlgn="auto">
              <a:spcAft>
                <a:spcPts val="0"/>
              </a:spcAft>
              <a:buFont typeface="Arial" panose="020B0604020202020204" pitchFamily="34" charset="0"/>
              <a:buChar char="•"/>
              <a:defRPr/>
            </a:pPr>
            <a:endParaRPr lang="es-CL" sz="2400" dirty="0" smtClean="0"/>
          </a:p>
          <a:p>
            <a:pPr algn="just" fontAlgn="auto">
              <a:spcAft>
                <a:spcPts val="0"/>
              </a:spcAft>
              <a:buFont typeface="Arial" panose="020B0604020202020204" pitchFamily="34" charset="0"/>
              <a:buChar char="•"/>
              <a:defRPr/>
            </a:pPr>
            <a:endParaRPr lang="es-CL" sz="2400" dirty="0" smtClean="0"/>
          </a:p>
          <a:p>
            <a:pPr algn="just" fontAlgn="auto">
              <a:spcAft>
                <a:spcPts val="0"/>
              </a:spcAft>
              <a:buFont typeface="Arial" panose="020B0604020202020204" pitchFamily="34" charset="0"/>
              <a:buChar char="•"/>
              <a:defRPr/>
            </a:pPr>
            <a:endParaRPr lang="es-CL" sz="2400" dirty="0" smtClean="0"/>
          </a:p>
          <a:p>
            <a:pPr algn="just" fontAlgn="auto">
              <a:spcAft>
                <a:spcPts val="0"/>
              </a:spcAft>
              <a:buFont typeface="Arial" panose="020B0604020202020204" pitchFamily="34" charset="0"/>
              <a:buChar char="•"/>
              <a:defRPr/>
            </a:pPr>
            <a:r>
              <a:rPr lang="es-CL" sz="2400" dirty="0" smtClean="0"/>
              <a:t>Una máquina virtual (o software) también puede ser construida sobre otra que funcione.  Ejemplo: Los intérpretes de lenguajes de programación funcionan sobre un sistema operativo.</a:t>
            </a:r>
            <a:endParaRPr lang="es-CL" sz="2400" dirty="0"/>
          </a:p>
        </p:txBody>
      </p:sp>
      <p:sp>
        <p:nvSpPr>
          <p:cNvPr id="16388" name="3 CuadroTexto"/>
          <p:cNvSpPr txBox="1">
            <a:spLocks noChangeArrowheads="1"/>
          </p:cNvSpPr>
          <p:nvPr/>
        </p:nvSpPr>
        <p:spPr bwMode="auto">
          <a:xfrm>
            <a:off x="3348038" y="4712886"/>
            <a:ext cx="2087562" cy="369888"/>
          </a:xfrm>
          <a:prstGeom prst="rect">
            <a:avLst/>
          </a:prstGeom>
          <a:noFill/>
          <a:ln w="9525">
            <a:solidFill>
              <a:schemeClr val="tx1"/>
            </a:solidFill>
            <a:miter lim="800000"/>
            <a:headEnd/>
            <a:tailEnd/>
          </a:ln>
        </p:spPr>
        <p:txBody>
          <a:bodyPr>
            <a:spAutoFit/>
          </a:bodyPr>
          <a:lstStyle/>
          <a:p>
            <a:pPr algn="ctr"/>
            <a:r>
              <a:rPr lang="es-CL" dirty="0">
                <a:latin typeface="Calibri" pitchFamily="34" charset="0"/>
              </a:rPr>
              <a:t>Hardware</a:t>
            </a:r>
          </a:p>
        </p:txBody>
      </p:sp>
      <p:sp>
        <p:nvSpPr>
          <p:cNvPr id="16389" name="4 CuadroTexto"/>
          <p:cNvSpPr txBox="1">
            <a:spLocks noChangeArrowheads="1"/>
          </p:cNvSpPr>
          <p:nvPr/>
        </p:nvSpPr>
        <p:spPr bwMode="auto">
          <a:xfrm>
            <a:off x="3455988" y="4281086"/>
            <a:ext cx="1871662" cy="369888"/>
          </a:xfrm>
          <a:prstGeom prst="rect">
            <a:avLst/>
          </a:prstGeom>
          <a:noFill/>
          <a:ln w="9525">
            <a:solidFill>
              <a:schemeClr val="tx1"/>
            </a:solidFill>
            <a:miter lim="800000"/>
            <a:headEnd/>
            <a:tailEnd/>
          </a:ln>
        </p:spPr>
        <p:txBody>
          <a:bodyPr>
            <a:spAutoFit/>
          </a:bodyPr>
          <a:lstStyle/>
          <a:p>
            <a:pPr algn="ctr"/>
            <a:r>
              <a:rPr lang="es-CL">
                <a:latin typeface="Calibri" pitchFamily="34" charset="0"/>
              </a:rPr>
              <a:t>Software</a:t>
            </a:r>
          </a:p>
        </p:txBody>
      </p:sp>
      <p:sp>
        <p:nvSpPr>
          <p:cNvPr id="7" name="6 Flecha derecha"/>
          <p:cNvSpPr/>
          <p:nvPr/>
        </p:nvSpPr>
        <p:spPr>
          <a:xfrm>
            <a:off x="2060648" y="4466030"/>
            <a:ext cx="1008062" cy="247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
        <p:nvSpPr>
          <p:cNvPr id="8" name="7 Flecha derecha"/>
          <p:cNvSpPr/>
          <p:nvPr/>
        </p:nvSpPr>
        <p:spPr>
          <a:xfrm>
            <a:off x="5867400" y="4450948"/>
            <a:ext cx="865188" cy="185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C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Descripción del computador</a:t>
            </a:r>
            <a:endParaRPr lang="es-CL" dirty="0"/>
          </a:p>
        </p:txBody>
      </p:sp>
      <p:sp>
        <p:nvSpPr>
          <p:cNvPr id="3" name="2 Marcador de contenido"/>
          <p:cNvSpPr>
            <a:spLocks noGrp="1"/>
          </p:cNvSpPr>
          <p:nvPr>
            <p:ph idx="1"/>
          </p:nvPr>
        </p:nvSpPr>
        <p:spPr/>
        <p:txBody>
          <a:bodyPr/>
          <a:lstStyle/>
          <a:p>
            <a:pPr algn="just" fontAlgn="auto">
              <a:spcAft>
                <a:spcPts val="0"/>
              </a:spcAft>
              <a:buFont typeface="Arial" panose="020B0604020202020204" pitchFamily="34" charset="0"/>
              <a:buChar char="•"/>
              <a:defRPr/>
            </a:pPr>
            <a:r>
              <a:rPr lang="es-CL" sz="2400" dirty="0" smtClean="0"/>
              <a:t>Note que: en general, en </a:t>
            </a:r>
            <a:r>
              <a:rPr lang="es-CL" sz="2400" dirty="0"/>
              <a:t>todo sistema (máquina, </a:t>
            </a:r>
            <a:r>
              <a:rPr lang="es-CL" sz="2400" dirty="0" smtClean="0"/>
              <a:t>organización) </a:t>
            </a:r>
            <a:r>
              <a:rPr lang="es-CL" sz="2400" dirty="0"/>
              <a:t>que realiza una transformación de un flujo de </a:t>
            </a:r>
            <a:r>
              <a:rPr lang="es-CL" sz="2400" dirty="0" smtClean="0"/>
              <a:t>elementos de entrada </a:t>
            </a:r>
            <a:r>
              <a:rPr lang="es-CL" sz="2400" dirty="0"/>
              <a:t>en flujo de </a:t>
            </a:r>
            <a:r>
              <a:rPr lang="es-CL" sz="2400" dirty="0" smtClean="0"/>
              <a:t>elementos de salida</a:t>
            </a:r>
            <a:r>
              <a:rPr lang="es-CL" sz="2400" dirty="0"/>
              <a:t>, hay dos </a:t>
            </a:r>
            <a:r>
              <a:rPr lang="es-CL" sz="2400" dirty="0" smtClean="0"/>
              <a:t>tipos de componentes </a:t>
            </a:r>
            <a:r>
              <a:rPr lang="es-CL" sz="2400" dirty="0"/>
              <a:t>funcionales básicos:</a:t>
            </a:r>
          </a:p>
          <a:p>
            <a:pPr lvl="1" algn="just" fontAlgn="auto">
              <a:spcAft>
                <a:spcPts val="0"/>
              </a:spcAft>
              <a:buFont typeface="Arial" panose="020B0604020202020204" pitchFamily="34" charset="0"/>
              <a:buChar char="–"/>
              <a:defRPr/>
            </a:pPr>
            <a:r>
              <a:rPr lang="es-CL" sz="2000" b="1" dirty="0"/>
              <a:t>Ejecución</a:t>
            </a:r>
            <a:r>
              <a:rPr lang="es-CL" sz="2000" dirty="0"/>
              <a:t>. </a:t>
            </a:r>
            <a:r>
              <a:rPr lang="es-CL" sz="2000" dirty="0" smtClean="0"/>
              <a:t>Componentes o “subsistema” que realiza </a:t>
            </a:r>
            <a:r>
              <a:rPr lang="es-CL" sz="2000" dirty="0"/>
              <a:t>directamente la </a:t>
            </a:r>
            <a:r>
              <a:rPr lang="es-CL" sz="2000" dirty="0" smtClean="0"/>
              <a:t>transformación de la máquina.</a:t>
            </a:r>
            <a:endParaRPr lang="es-CL" sz="2000" dirty="0"/>
          </a:p>
          <a:p>
            <a:pPr lvl="1" algn="just" fontAlgn="auto">
              <a:spcAft>
                <a:spcPts val="0"/>
              </a:spcAft>
              <a:buFont typeface="Arial" panose="020B0604020202020204" pitchFamily="34" charset="0"/>
              <a:buChar char="–"/>
              <a:defRPr/>
            </a:pPr>
            <a:r>
              <a:rPr lang="es-CL" sz="2000" b="1" dirty="0"/>
              <a:t>Control</a:t>
            </a:r>
            <a:r>
              <a:rPr lang="es-CL" sz="2000" dirty="0"/>
              <a:t>. </a:t>
            </a:r>
            <a:r>
              <a:rPr lang="es-CL" sz="2000" dirty="0" smtClean="0"/>
              <a:t>Componentes o “subsistema” que gobierna y verifica (supervisa) </a:t>
            </a:r>
            <a:r>
              <a:rPr lang="es-CL" sz="2000" dirty="0"/>
              <a:t>que la transformación se realice según lo </a:t>
            </a:r>
            <a:r>
              <a:rPr lang="es-CL" sz="2000" dirty="0" smtClean="0"/>
              <a:t>definido (esto se puede ampliar a componente de “administración” para incluir también la función de </a:t>
            </a:r>
            <a:r>
              <a:rPr lang="es-CL" sz="2000" i="1" dirty="0" smtClean="0"/>
              <a:t>planificación</a:t>
            </a:r>
            <a:r>
              <a:rPr lang="es-CL" sz="2000" dirty="0" smtClean="0"/>
              <a:t>: la función que se preocupa de la previsión y preparación para el futuro).</a:t>
            </a:r>
            <a:endParaRPr lang="es-CL" sz="2000" dirty="0"/>
          </a:p>
          <a:p>
            <a:endParaRPr lang="es-CL" sz="2400" dirty="0"/>
          </a:p>
        </p:txBody>
      </p:sp>
    </p:spTree>
    <p:extLst>
      <p:ext uri="{BB962C8B-B14F-4D97-AF65-F5344CB8AC3E}">
        <p14:creationId xmlns:p14="http://schemas.microsoft.com/office/powerpoint/2010/main" val="140982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Descripción del computador</a:t>
            </a:r>
            <a:endParaRPr lang="es-CL" dirty="0"/>
          </a:p>
        </p:txBody>
      </p:sp>
      <p:sp>
        <p:nvSpPr>
          <p:cNvPr id="3" name="2 Marcador de contenido"/>
          <p:cNvSpPr>
            <a:spLocks noGrp="1"/>
          </p:cNvSpPr>
          <p:nvPr>
            <p:ph idx="1"/>
          </p:nvPr>
        </p:nvSpPr>
        <p:spPr/>
        <p:txBody>
          <a:bodyPr/>
          <a:lstStyle/>
          <a:p>
            <a:pPr algn="just"/>
            <a:r>
              <a:rPr lang="es-CL" sz="2400" dirty="0" smtClean="0"/>
              <a:t>En general, una maquina cualquiera (si es que no es vista como unidad o “caja negra”), es un </a:t>
            </a:r>
            <a:r>
              <a:rPr lang="es-CL" sz="2400" i="1" dirty="0" smtClean="0"/>
              <a:t>conjunto de componentes</a:t>
            </a:r>
            <a:r>
              <a:rPr lang="es-CL" sz="2400" dirty="0" smtClean="0"/>
              <a:t> (físicos o virtuales) </a:t>
            </a:r>
            <a:r>
              <a:rPr lang="es-CL" sz="2400" i="1" dirty="0" smtClean="0"/>
              <a:t>interconectados</a:t>
            </a:r>
            <a:r>
              <a:rPr lang="es-CL" sz="2400" dirty="0" smtClean="0"/>
              <a:t> de una cierta forma, denominada “estructura” o “arquitectura”.</a:t>
            </a:r>
          </a:p>
          <a:p>
            <a:pPr algn="just"/>
            <a:r>
              <a:rPr lang="es-CL" sz="2400" dirty="0" smtClean="0"/>
              <a:t>Los computadores actuales, en gran medida, (aunque cada vez menos) aun siguen el patrón o arquitectura básica denominada “arquitectura de Von Neumann”.</a:t>
            </a:r>
          </a:p>
          <a:p>
            <a:pPr algn="just"/>
            <a:r>
              <a:rPr lang="es-CL" sz="2400" dirty="0" smtClean="0"/>
              <a:t>La evolución de las arquitecturas es hacia el paralelismo, para acelerar a los procesos de computación.</a:t>
            </a:r>
            <a:endParaRPr lang="es-CL" sz="2400" dirty="0"/>
          </a:p>
        </p:txBody>
      </p:sp>
    </p:spTree>
    <p:extLst>
      <p:ext uri="{BB962C8B-B14F-4D97-AF65-F5344CB8AC3E}">
        <p14:creationId xmlns:p14="http://schemas.microsoft.com/office/powerpoint/2010/main" val="3292006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Título"/>
          <p:cNvSpPr>
            <a:spLocks noGrp="1"/>
          </p:cNvSpPr>
          <p:nvPr>
            <p:ph type="title"/>
          </p:nvPr>
        </p:nvSpPr>
        <p:spPr/>
        <p:txBody>
          <a:bodyPr/>
          <a:lstStyle/>
          <a:p>
            <a:r>
              <a:rPr lang="es-ES_tradnl" dirty="0" smtClean="0"/>
              <a:t>Descripción del computador</a:t>
            </a:r>
            <a:endParaRPr lang="es-CL" dirty="0" smtClean="0"/>
          </a:p>
        </p:txBody>
      </p:sp>
      <p:sp>
        <p:nvSpPr>
          <p:cNvPr id="3" name="2 Marcador de contenido"/>
          <p:cNvSpPr>
            <a:spLocks noGrp="1"/>
          </p:cNvSpPr>
          <p:nvPr>
            <p:ph idx="1"/>
          </p:nvPr>
        </p:nvSpPr>
        <p:spPr/>
        <p:txBody>
          <a:bodyPr rtlCol="0">
            <a:noAutofit/>
          </a:bodyPr>
          <a:lstStyle/>
          <a:p>
            <a:pPr algn="just" fontAlgn="auto">
              <a:spcAft>
                <a:spcPts val="0"/>
              </a:spcAft>
              <a:buFont typeface="Arial" panose="020B0604020202020204" pitchFamily="34" charset="0"/>
              <a:buChar char="•"/>
              <a:defRPr/>
            </a:pPr>
            <a:r>
              <a:rPr lang="es-CL" sz="2400" dirty="0" smtClean="0"/>
              <a:t>El modelo general de la arquitectura de Von Neumann fue creado por </a:t>
            </a:r>
            <a:r>
              <a:rPr lang="es-CL" sz="2400" b="1" dirty="0" smtClean="0"/>
              <a:t>John Von Neumann </a:t>
            </a:r>
            <a:r>
              <a:rPr lang="es-CL" sz="2400" dirty="0" smtClean="0"/>
              <a:t>en los comienzos de los años 40. Estableció que los componentes de un computador debían ser  los siguientes:</a:t>
            </a:r>
          </a:p>
          <a:p>
            <a:pPr lvl="1" algn="just" fontAlgn="auto">
              <a:spcAft>
                <a:spcPts val="0"/>
              </a:spcAft>
              <a:buFont typeface="Arial" panose="020B0604020202020204" pitchFamily="34" charset="0"/>
              <a:buChar char="–"/>
              <a:defRPr/>
            </a:pPr>
            <a:r>
              <a:rPr lang="es-CL" sz="2000" b="1" dirty="0" smtClean="0"/>
              <a:t>Procesador</a:t>
            </a:r>
            <a:r>
              <a:rPr lang="es-CL" sz="2000" dirty="0" smtClean="0"/>
              <a:t> (aritmética y lógica y control).</a:t>
            </a:r>
          </a:p>
          <a:p>
            <a:pPr lvl="1" algn="just" fontAlgn="auto">
              <a:spcAft>
                <a:spcPts val="0"/>
              </a:spcAft>
              <a:buFont typeface="Arial" panose="020B0604020202020204" pitchFamily="34" charset="0"/>
              <a:buChar char="–"/>
              <a:defRPr/>
            </a:pPr>
            <a:r>
              <a:rPr lang="es-CL" sz="2000" b="1" dirty="0" smtClean="0"/>
              <a:t>Memoria</a:t>
            </a:r>
            <a:r>
              <a:rPr lang="es-CL" sz="2000" dirty="0" smtClean="0"/>
              <a:t> </a:t>
            </a:r>
            <a:r>
              <a:rPr lang="es-CL" sz="2000" dirty="0" err="1" smtClean="0"/>
              <a:t>direccionable</a:t>
            </a:r>
            <a:r>
              <a:rPr lang="es-CL" sz="2000" dirty="0" smtClean="0"/>
              <a:t> y accesible (almacenamiento de trabajo). </a:t>
            </a:r>
            <a:r>
              <a:rPr lang="es-CL" sz="2000" dirty="0" err="1" smtClean="0"/>
              <a:t>Discretizada</a:t>
            </a:r>
            <a:r>
              <a:rPr lang="es-CL" sz="2000" dirty="0" smtClean="0"/>
              <a:t> en unidades o “celdas”.</a:t>
            </a:r>
          </a:p>
          <a:p>
            <a:pPr lvl="1" algn="just" fontAlgn="auto">
              <a:spcAft>
                <a:spcPts val="0"/>
              </a:spcAft>
              <a:buFont typeface="Arial" panose="020B0604020202020204" pitchFamily="34" charset="0"/>
              <a:buChar char="–"/>
              <a:defRPr/>
            </a:pPr>
            <a:r>
              <a:rPr lang="es-CL" sz="2000" b="1" dirty="0" smtClean="0"/>
              <a:t>Reloj</a:t>
            </a:r>
            <a:r>
              <a:rPr lang="es-CL" sz="2000" dirty="0" smtClean="0"/>
              <a:t> (para la </a:t>
            </a:r>
            <a:r>
              <a:rPr lang="es-CL" sz="2000" dirty="0" err="1" smtClean="0"/>
              <a:t>discretizacion</a:t>
            </a:r>
            <a:r>
              <a:rPr lang="es-CL" sz="2000" dirty="0" smtClean="0"/>
              <a:t> del tiempo en intervalos).</a:t>
            </a:r>
          </a:p>
          <a:p>
            <a:pPr lvl="1" algn="just" fontAlgn="auto">
              <a:spcAft>
                <a:spcPts val="0"/>
              </a:spcAft>
              <a:buFont typeface="Arial" panose="020B0604020202020204" pitchFamily="34" charset="0"/>
              <a:buChar char="–"/>
              <a:defRPr/>
            </a:pPr>
            <a:r>
              <a:rPr lang="es-CL" sz="2000" b="1" dirty="0" smtClean="0"/>
              <a:t>Dispositivos</a:t>
            </a:r>
            <a:r>
              <a:rPr lang="es-CL" sz="2000" dirty="0" smtClean="0"/>
              <a:t> u unidades de entrada y salida (puertas o canales) a “periféricos”: almacenamiento, comunicación con otros.</a:t>
            </a:r>
          </a:p>
          <a:p>
            <a:pPr lvl="1" algn="just" fontAlgn="auto">
              <a:spcAft>
                <a:spcPts val="0"/>
              </a:spcAft>
              <a:buFont typeface="Arial" panose="020B0604020202020204" pitchFamily="34" charset="0"/>
              <a:buChar char="–"/>
              <a:defRPr/>
            </a:pPr>
            <a:r>
              <a:rPr lang="es-CL" sz="2000" b="1" dirty="0" smtClean="0"/>
              <a:t>Bus</a:t>
            </a:r>
            <a:r>
              <a:rPr lang="es-CL" sz="2000" dirty="0" smtClean="0"/>
              <a:t> o línea de conexión para la interconexión de los componentes.</a:t>
            </a:r>
          </a:p>
          <a:p>
            <a:pPr lvl="1" fontAlgn="auto">
              <a:spcAft>
                <a:spcPts val="0"/>
              </a:spcAft>
              <a:buFont typeface="Arial" panose="020B0604020202020204" pitchFamily="34" charset="0"/>
              <a:buChar char="–"/>
              <a:defRPr/>
            </a:pPr>
            <a:endParaRPr lang="es-CL" sz="20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Descripción del computador</a:t>
            </a:r>
            <a:endParaRPr lang="es-CL" dirty="0"/>
          </a:p>
        </p:txBody>
      </p:sp>
      <p:sp>
        <p:nvSpPr>
          <p:cNvPr id="3" name="2 Marcador de contenido"/>
          <p:cNvSpPr>
            <a:spLocks noGrp="1"/>
          </p:cNvSpPr>
          <p:nvPr>
            <p:ph idx="1"/>
          </p:nvPr>
        </p:nvSpPr>
        <p:spPr>
          <a:xfrm>
            <a:off x="457200" y="1600201"/>
            <a:ext cx="7931224" cy="748680"/>
          </a:xfrm>
        </p:spPr>
        <p:txBody>
          <a:bodyPr/>
          <a:lstStyle/>
          <a:p>
            <a:r>
              <a:rPr lang="es-CL" sz="2800" dirty="0" smtClean="0"/>
              <a:t>Diagrama de la arquitectura de Von Neumann</a:t>
            </a:r>
            <a:endParaRPr lang="es-CL"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449692"/>
            <a:ext cx="3721596" cy="328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115616" y="6165304"/>
            <a:ext cx="7560840" cy="369332"/>
          </a:xfrm>
          <a:prstGeom prst="rect">
            <a:avLst/>
          </a:prstGeom>
          <a:noFill/>
        </p:spPr>
        <p:txBody>
          <a:bodyPr wrap="square" rtlCol="0">
            <a:spAutoFit/>
          </a:bodyPr>
          <a:lstStyle/>
          <a:p>
            <a:r>
              <a:rPr lang="es-CL" dirty="0" smtClean="0"/>
              <a:t>Tarea: ver una CPU actual del mercado y ver los registros que tiene</a:t>
            </a:r>
            <a:endParaRPr lang="es-CL" dirty="0"/>
          </a:p>
        </p:txBody>
      </p:sp>
    </p:spTree>
    <p:extLst>
      <p:ext uri="{BB962C8B-B14F-4D97-AF65-F5344CB8AC3E}">
        <p14:creationId xmlns:p14="http://schemas.microsoft.com/office/powerpoint/2010/main" val="2994186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a:t>Descripción del computador</a:t>
            </a:r>
            <a:endParaRPr lang="es-CL" dirty="0"/>
          </a:p>
        </p:txBody>
      </p:sp>
      <p:sp>
        <p:nvSpPr>
          <p:cNvPr id="3" name="2 Marcador de contenido"/>
          <p:cNvSpPr>
            <a:spLocks noGrp="1"/>
          </p:cNvSpPr>
          <p:nvPr>
            <p:ph idx="1"/>
          </p:nvPr>
        </p:nvSpPr>
        <p:spPr/>
        <p:txBody>
          <a:bodyPr/>
          <a:lstStyle/>
          <a:p>
            <a:pPr algn="just"/>
            <a:r>
              <a:rPr lang="es-CL" dirty="0" smtClean="0"/>
              <a:t>En resumen. Un computador es:</a:t>
            </a:r>
          </a:p>
          <a:p>
            <a:pPr lvl="1" algn="just"/>
            <a:r>
              <a:rPr lang="es-CL" dirty="0" smtClean="0"/>
              <a:t>Una </a:t>
            </a:r>
            <a:r>
              <a:rPr lang="es-CL" i="1" dirty="0" smtClean="0"/>
              <a:t>máquina</a:t>
            </a:r>
            <a:r>
              <a:rPr lang="es-CL" dirty="0" smtClean="0"/>
              <a:t> que recibe (desde los dispositivos de entrada) </a:t>
            </a:r>
            <a:r>
              <a:rPr lang="es-CL" i="1" dirty="0" smtClean="0"/>
              <a:t>datos</a:t>
            </a:r>
            <a:r>
              <a:rPr lang="es-CL" dirty="0" smtClean="0"/>
              <a:t> e </a:t>
            </a:r>
            <a:r>
              <a:rPr lang="es-CL" i="1" dirty="0" smtClean="0"/>
              <a:t>instrucciones</a:t>
            </a:r>
            <a:r>
              <a:rPr lang="es-CL" dirty="0" smtClean="0"/>
              <a:t>. Los almacena temporalmente en la memoria de trabajo (RAM)</a:t>
            </a:r>
          </a:p>
          <a:p>
            <a:pPr lvl="1" algn="just"/>
            <a:r>
              <a:rPr lang="es-CL" i="1" dirty="0" smtClean="0"/>
              <a:t>Procesa</a:t>
            </a:r>
            <a:r>
              <a:rPr lang="es-CL" dirty="0" smtClean="0"/>
              <a:t> (transforma) los datos según las instrucciones y los devuelve a la memoria de trabajo o bien, hacia los dispositivos de salida.</a:t>
            </a:r>
            <a:endParaRPr lang="es-CL" dirty="0"/>
          </a:p>
        </p:txBody>
      </p:sp>
    </p:spTree>
    <p:extLst>
      <p:ext uri="{BB962C8B-B14F-4D97-AF65-F5344CB8AC3E}">
        <p14:creationId xmlns:p14="http://schemas.microsoft.com/office/powerpoint/2010/main" val="33955990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TotalTime>
  <Words>2336</Words>
  <Application>Microsoft Office PowerPoint</Application>
  <PresentationFormat>Presentación en pantalla (4:3)</PresentationFormat>
  <Paragraphs>194</Paragraphs>
  <Slides>36</Slides>
  <Notes>0</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UNIDAD 1.-       OPERACION AMBIENTE WINDOWS  (10 hrs.).</vt:lpstr>
      <vt:lpstr>Descripción del computador </vt:lpstr>
      <vt:lpstr>Descripción del computador</vt:lpstr>
      <vt:lpstr>Descripción del computador </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lpstr>Descripción del computador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   COMPUTACION I I  No. DE HORAS  :  72  CÓDIGO CURSO  :    COM II  Profesor  :    Jose Alvarez Güenchuman    (jalvarezguenchuman@gmail.com)</dc:title>
  <dc:creator>JAlvarezG</dc:creator>
  <cp:lastModifiedBy>MYK</cp:lastModifiedBy>
  <cp:revision>37</cp:revision>
  <dcterms:created xsi:type="dcterms:W3CDTF">2013-09-08T19:12:26Z</dcterms:created>
  <dcterms:modified xsi:type="dcterms:W3CDTF">2019-03-07T01:53:29Z</dcterms:modified>
</cp:coreProperties>
</file>