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7" r:id="rId2"/>
    <p:sldId id="285" r:id="rId3"/>
    <p:sldId id="290" r:id="rId4"/>
    <p:sldId id="281" r:id="rId5"/>
    <p:sldId id="287" r:id="rId6"/>
    <p:sldId id="261" r:id="rId7"/>
    <p:sldId id="263" r:id="rId8"/>
    <p:sldId id="264" r:id="rId9"/>
    <p:sldId id="265" r:id="rId10"/>
    <p:sldId id="291" r:id="rId11"/>
    <p:sldId id="292" r:id="rId12"/>
    <p:sldId id="295" r:id="rId13"/>
    <p:sldId id="293" r:id="rId14"/>
    <p:sldId id="276" r:id="rId15"/>
    <p:sldId id="296" r:id="rId16"/>
    <p:sldId id="297" r:id="rId17"/>
    <p:sldId id="298" r:id="rId18"/>
  </p:sldIdLst>
  <p:sldSz cx="12192000" cy="6858000"/>
  <p:notesSz cx="7010400" cy="92964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L"/>
          </a:p>
        </p:txBody>
      </p:sp>
      <p:sp>
        <p:nvSpPr>
          <p:cNvPr id="3" name="Marcador de fecha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84A15E99-512A-4055-ADCF-392CA3CA44C2}" type="datetimeFigureOut">
              <a:rPr lang="es-CL" smtClean="0"/>
              <a:t>06-03-2019</a:t>
            </a:fld>
            <a:endParaRPr lang="es-CL"/>
          </a:p>
        </p:txBody>
      </p:sp>
      <p:sp>
        <p:nvSpPr>
          <p:cNvPr id="4" name="Marcador de pie de página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s-CL"/>
          </a:p>
        </p:txBody>
      </p:sp>
      <p:sp>
        <p:nvSpPr>
          <p:cNvPr id="5" name="Marcador de número de diapositiva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2586049-912F-4C00-BFDD-4F69509F71B6}" type="slidenum">
              <a:rPr lang="es-CL" smtClean="0"/>
              <a:t>‹Nº›</a:t>
            </a:fld>
            <a:endParaRPr lang="es-CL"/>
          </a:p>
        </p:txBody>
      </p:sp>
    </p:spTree>
    <p:extLst>
      <p:ext uri="{BB962C8B-B14F-4D97-AF65-F5344CB8AC3E}">
        <p14:creationId xmlns:p14="http://schemas.microsoft.com/office/powerpoint/2010/main" val="11691995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209374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120587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17311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415680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93CC5513-C85E-4AD1-A65A-6CD5F635E02A}" type="datetimeFigureOut">
              <a:rPr lang="es-CL" smtClean="0"/>
              <a:t>06-03-2019</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982443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93CC5513-C85E-4AD1-A65A-6CD5F635E02A}" type="datetimeFigureOut">
              <a:rPr lang="es-CL" smtClean="0"/>
              <a:t>06-03-2019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2827263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93CC5513-C85E-4AD1-A65A-6CD5F635E02A}" type="datetimeFigureOut">
              <a:rPr lang="es-CL" smtClean="0"/>
              <a:t>06-03-2019</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97289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93CC5513-C85E-4AD1-A65A-6CD5F635E02A}" type="datetimeFigureOut">
              <a:rPr lang="es-CL" smtClean="0"/>
              <a:t>06-03-2019</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914993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3CC5513-C85E-4AD1-A65A-6CD5F635E02A}" type="datetimeFigureOut">
              <a:rPr lang="es-CL" smtClean="0"/>
              <a:t>06-03-2019</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3645478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3CC5513-C85E-4AD1-A65A-6CD5F635E02A}" type="datetimeFigureOut">
              <a:rPr lang="es-CL" smtClean="0"/>
              <a:t>06-03-2019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2305955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3CC5513-C85E-4AD1-A65A-6CD5F635E02A}" type="datetimeFigureOut">
              <a:rPr lang="es-CL" smtClean="0"/>
              <a:t>06-03-2019</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A58958B5-6A0E-49C6-8DB3-8E961DB63449}" type="slidenum">
              <a:rPr lang="es-CL" smtClean="0"/>
              <a:t>‹Nº›</a:t>
            </a:fld>
            <a:endParaRPr lang="es-CL"/>
          </a:p>
        </p:txBody>
      </p:sp>
    </p:spTree>
    <p:extLst>
      <p:ext uri="{BB962C8B-B14F-4D97-AF65-F5344CB8AC3E}">
        <p14:creationId xmlns:p14="http://schemas.microsoft.com/office/powerpoint/2010/main" val="565753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CC5513-C85E-4AD1-A65A-6CD5F635E02A}" type="datetimeFigureOut">
              <a:rPr lang="es-CL" smtClean="0"/>
              <a:t>06-03-2019</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958B5-6A0E-49C6-8DB3-8E961DB63449}" type="slidenum">
              <a:rPr lang="es-CL" smtClean="0"/>
              <a:t>‹Nº›</a:t>
            </a:fld>
            <a:endParaRPr lang="es-CL"/>
          </a:p>
        </p:txBody>
      </p:sp>
    </p:spTree>
    <p:extLst>
      <p:ext uri="{BB962C8B-B14F-4D97-AF65-F5344CB8AC3E}">
        <p14:creationId xmlns:p14="http://schemas.microsoft.com/office/powerpoint/2010/main" val="2753373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Tree>
    <p:extLst>
      <p:ext uri="{BB962C8B-B14F-4D97-AF65-F5344CB8AC3E}">
        <p14:creationId xmlns:p14="http://schemas.microsoft.com/office/powerpoint/2010/main" val="21780825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6" name="CuadroTexto 5"/>
          <p:cNvSpPr txBox="1"/>
          <p:nvPr/>
        </p:nvSpPr>
        <p:spPr>
          <a:xfrm>
            <a:off x="538654" y="845937"/>
            <a:ext cx="11114691" cy="5632311"/>
          </a:xfrm>
          <a:prstGeom prst="rect">
            <a:avLst/>
          </a:prstGeom>
          <a:noFill/>
        </p:spPr>
        <p:txBody>
          <a:bodyPr wrap="square" rtlCol="0">
            <a:spAutoFit/>
          </a:bodyPr>
          <a:lstStyle/>
          <a:p>
            <a:r>
              <a:rPr lang="es-CL" b="1" u="sng" dirty="0" smtClean="0">
                <a:solidFill>
                  <a:srgbClr val="FF0000"/>
                </a:solidFill>
              </a:rPr>
              <a:t>La estructura  de entrega del proyecto en Word</a:t>
            </a:r>
          </a:p>
          <a:p>
            <a:endParaRPr lang="es-CL" dirty="0" smtClean="0"/>
          </a:p>
          <a:p>
            <a:pPr marL="342900" indent="-342900">
              <a:buFont typeface="+mj-lt"/>
              <a:buAutoNum type="arabicPeriod"/>
            </a:pPr>
            <a:r>
              <a:rPr lang="es-CL" dirty="0" smtClean="0"/>
              <a:t>Primera hoja nombre del proyecto, integrantes (en orden alfabético y nombre del profesor, mes y año.</a:t>
            </a:r>
          </a:p>
          <a:p>
            <a:pPr marL="342900" indent="-342900">
              <a:buFont typeface="+mj-lt"/>
              <a:buAutoNum type="arabicPeriod"/>
            </a:pPr>
            <a:r>
              <a:rPr lang="es-CL" dirty="0" smtClean="0"/>
              <a:t>Índice</a:t>
            </a:r>
          </a:p>
          <a:p>
            <a:pPr marL="342900" indent="-342900">
              <a:buFont typeface="+mj-lt"/>
              <a:buAutoNum type="arabicPeriod"/>
            </a:pPr>
            <a:r>
              <a:rPr lang="es-CL" dirty="0" smtClean="0"/>
              <a:t>Objetivo del proyecto (señalar un objetivo general y al menos uno específico)</a:t>
            </a:r>
          </a:p>
          <a:p>
            <a:pPr marL="342900" indent="-342900">
              <a:buFont typeface="+mj-lt"/>
              <a:buAutoNum type="arabicPeriod"/>
            </a:pPr>
            <a:r>
              <a:rPr lang="es-CL" dirty="0" smtClean="0"/>
              <a:t>Desarrollo y explicación del proyecto (Incorporar todo el detalle del proyecto, destinatarios, lugar) desarrollo de la idea.</a:t>
            </a:r>
          </a:p>
          <a:p>
            <a:pPr marL="342900" indent="-342900">
              <a:buFont typeface="+mj-lt"/>
              <a:buAutoNum type="arabicPeriod"/>
            </a:pPr>
            <a:r>
              <a:rPr lang="es-CL" dirty="0" smtClean="0"/>
              <a:t>Recursos Asociados (recursos humanos y financieros necesarios para desarrollar el proyecto)</a:t>
            </a:r>
          </a:p>
          <a:p>
            <a:pPr marL="342900" indent="-342900">
              <a:buFont typeface="+mj-lt"/>
              <a:buAutoNum type="arabicPeriod"/>
            </a:pPr>
            <a:r>
              <a:rPr lang="es-CL" dirty="0" smtClean="0"/>
              <a:t>Imágenes del proyecto (logos, fotos de </a:t>
            </a:r>
            <a:r>
              <a:rPr lang="es-CL" dirty="0" err="1" smtClean="0"/>
              <a:t>banquetería</a:t>
            </a:r>
            <a:r>
              <a:rPr lang="es-CL" dirty="0" smtClean="0"/>
              <a:t>, etc.)</a:t>
            </a:r>
          </a:p>
          <a:p>
            <a:endParaRPr lang="es-CL" dirty="0" smtClean="0"/>
          </a:p>
          <a:p>
            <a:r>
              <a:rPr lang="es-CL" b="1" u="sng" dirty="0" smtClean="0">
                <a:solidFill>
                  <a:srgbClr val="FF0000"/>
                </a:solidFill>
              </a:rPr>
              <a:t>Formato que debe tener el proyecto</a:t>
            </a:r>
          </a:p>
          <a:p>
            <a:r>
              <a:rPr lang="es-CL" dirty="0" smtClean="0"/>
              <a:t>Márgenes : </a:t>
            </a:r>
            <a:r>
              <a:rPr lang="es-CL" b="1" dirty="0"/>
              <a:t>2,5 superior e inferior – Izquierda y derecha 3 </a:t>
            </a:r>
            <a:r>
              <a:rPr lang="es-CL" b="1" dirty="0" err="1" smtClean="0"/>
              <a:t>cms</a:t>
            </a:r>
            <a:endParaRPr lang="es-CL" b="1" dirty="0" smtClean="0"/>
          </a:p>
          <a:p>
            <a:r>
              <a:rPr lang="es-CL" dirty="0" smtClean="0"/>
              <a:t>Tipo de hoja: </a:t>
            </a:r>
            <a:r>
              <a:rPr lang="es-CL" b="1" dirty="0" smtClean="0"/>
              <a:t>Carta</a:t>
            </a:r>
          </a:p>
          <a:p>
            <a:r>
              <a:rPr lang="es-CL" dirty="0" smtClean="0"/>
              <a:t>La primera letra al inicio del Objetivo del Proyecto debe ser </a:t>
            </a:r>
            <a:r>
              <a:rPr lang="es-CL" b="1" dirty="0" smtClean="0"/>
              <a:t>Letra Capital</a:t>
            </a:r>
          </a:p>
          <a:p>
            <a:r>
              <a:rPr lang="es-CL" dirty="0" smtClean="0"/>
              <a:t>Tipo de letra y tamaño: Título Principal: </a:t>
            </a:r>
            <a:r>
              <a:rPr lang="es-CL" b="1" dirty="0" smtClean="0"/>
              <a:t>Times New Roman tamaño 20</a:t>
            </a:r>
          </a:p>
          <a:p>
            <a:r>
              <a:rPr lang="es-CL" dirty="0"/>
              <a:t>	</a:t>
            </a:r>
            <a:r>
              <a:rPr lang="es-CL" dirty="0" smtClean="0"/>
              <a:t>	       Títulos de cada ítem:  </a:t>
            </a:r>
            <a:r>
              <a:rPr lang="es-CL" b="1" dirty="0" smtClean="0"/>
              <a:t>Times New Roman tamaño 14 – Negrita y cursiva.</a:t>
            </a:r>
          </a:p>
          <a:p>
            <a:r>
              <a:rPr lang="es-CL" dirty="0"/>
              <a:t>	</a:t>
            </a:r>
            <a:r>
              <a:rPr lang="es-CL" dirty="0" smtClean="0"/>
              <a:t>	        Texto: </a:t>
            </a:r>
            <a:r>
              <a:rPr lang="es-CL" b="1" dirty="0" smtClean="0"/>
              <a:t>Times New Roman tamaño 12</a:t>
            </a:r>
          </a:p>
          <a:p>
            <a:r>
              <a:rPr lang="es-CL" b="1" dirty="0" smtClean="0">
                <a:solidFill>
                  <a:srgbClr val="FF0000"/>
                </a:solidFill>
              </a:rPr>
              <a:t>Insertar tabla separando los ítem de ingresos y egresos con títulos escritos en vertical</a:t>
            </a:r>
          </a:p>
          <a:p>
            <a:r>
              <a:rPr lang="es-CL" dirty="0" smtClean="0"/>
              <a:t>Texto: </a:t>
            </a:r>
            <a:r>
              <a:rPr lang="es-CL" b="1" dirty="0" smtClean="0"/>
              <a:t>Justificado</a:t>
            </a:r>
          </a:p>
          <a:p>
            <a:r>
              <a:rPr lang="es-CL" dirty="0" smtClean="0"/>
              <a:t>Viñetas y numeración: </a:t>
            </a:r>
            <a:r>
              <a:rPr lang="es-CL" b="1" dirty="0" smtClean="0"/>
              <a:t>Numerar cada ítem</a:t>
            </a:r>
          </a:p>
        </p:txBody>
      </p:sp>
    </p:spTree>
    <p:extLst>
      <p:ext uri="{BB962C8B-B14F-4D97-AF65-F5344CB8AC3E}">
        <p14:creationId xmlns:p14="http://schemas.microsoft.com/office/powerpoint/2010/main" val="3438338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8" name="CuadroTexto 7"/>
          <p:cNvSpPr txBox="1"/>
          <p:nvPr/>
        </p:nvSpPr>
        <p:spPr>
          <a:xfrm>
            <a:off x="605658" y="880357"/>
            <a:ext cx="10980683" cy="400110"/>
          </a:xfrm>
          <a:prstGeom prst="rect">
            <a:avLst/>
          </a:prstGeom>
          <a:noFill/>
        </p:spPr>
        <p:txBody>
          <a:bodyPr wrap="square" rtlCol="0">
            <a:spAutoFit/>
          </a:bodyPr>
          <a:lstStyle/>
          <a:p>
            <a:r>
              <a:rPr lang="es-CL" sz="2000" u="sng" dirty="0" smtClean="0">
                <a:solidFill>
                  <a:schemeClr val="accent2">
                    <a:lumMod val="75000"/>
                  </a:schemeClr>
                </a:solidFill>
              </a:rPr>
              <a:t>                                                                                                                                                           Formato de Tablas</a:t>
            </a:r>
            <a:endParaRPr lang="es-CL" sz="2000" u="sng" dirty="0">
              <a:solidFill>
                <a:schemeClr val="accent2">
                  <a:lumMod val="75000"/>
                </a:schemeClr>
              </a:solidFill>
            </a:endParaRPr>
          </a:p>
        </p:txBody>
      </p:sp>
      <p:pic>
        <p:nvPicPr>
          <p:cNvPr id="12" name="Imagen 11"/>
          <p:cNvPicPr>
            <a:picLocks noChangeAspect="1"/>
          </p:cNvPicPr>
          <p:nvPr/>
        </p:nvPicPr>
        <p:blipFill>
          <a:blip r:embed="rId2"/>
          <a:stretch>
            <a:fillRect/>
          </a:stretch>
        </p:blipFill>
        <p:spPr>
          <a:xfrm>
            <a:off x="1894114" y="2639725"/>
            <a:ext cx="7576458" cy="3550676"/>
          </a:xfrm>
          <a:prstGeom prst="rect">
            <a:avLst/>
          </a:prstGeom>
        </p:spPr>
      </p:pic>
      <p:sp>
        <p:nvSpPr>
          <p:cNvPr id="14" name="CuadroTexto 13"/>
          <p:cNvSpPr txBox="1"/>
          <p:nvPr/>
        </p:nvSpPr>
        <p:spPr>
          <a:xfrm>
            <a:off x="841513" y="1324995"/>
            <a:ext cx="10744828" cy="923330"/>
          </a:xfrm>
          <a:prstGeom prst="rect">
            <a:avLst/>
          </a:prstGeom>
          <a:noFill/>
        </p:spPr>
        <p:txBody>
          <a:bodyPr wrap="square" rtlCol="0">
            <a:spAutoFit/>
          </a:bodyPr>
          <a:lstStyle/>
          <a:p>
            <a:r>
              <a:rPr lang="es-CL" b="1" dirty="0" smtClean="0"/>
              <a:t>Actividad Grupal: </a:t>
            </a:r>
          </a:p>
          <a:p>
            <a:r>
              <a:rPr lang="es-CL" dirty="0" smtClean="0"/>
              <a:t>Tomar mejoras informadas.</a:t>
            </a:r>
          </a:p>
          <a:p>
            <a:r>
              <a:rPr lang="es-CL" dirty="0" smtClean="0"/>
              <a:t>Incluir e tabla con Costos e Ingresos en el apartado Recursos Asociados.</a:t>
            </a:r>
            <a:endParaRPr lang="es-CL" dirty="0"/>
          </a:p>
        </p:txBody>
      </p:sp>
    </p:spTree>
    <p:extLst>
      <p:ext uri="{BB962C8B-B14F-4D97-AF65-F5344CB8AC3E}">
        <p14:creationId xmlns:p14="http://schemas.microsoft.com/office/powerpoint/2010/main" val="36624106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7" name="Marcador de contenido 6"/>
          <p:cNvSpPr>
            <a:spLocks noGrp="1"/>
          </p:cNvSpPr>
          <p:nvPr>
            <p:ph idx="1"/>
          </p:nvPr>
        </p:nvSpPr>
        <p:spPr>
          <a:xfrm>
            <a:off x="684211" y="1147709"/>
            <a:ext cx="10515600" cy="4715807"/>
          </a:xfrm>
        </p:spPr>
        <p:txBody>
          <a:bodyPr>
            <a:normAutofit/>
          </a:bodyPr>
          <a:lstStyle/>
          <a:p>
            <a:pPr marL="0" indent="0">
              <a:buNone/>
            </a:pPr>
            <a:r>
              <a:rPr lang="es-CL" b="1" u="sng" dirty="0" smtClean="0"/>
              <a:t>Módulo 2 de 11:30 a 13:00hrs</a:t>
            </a:r>
          </a:p>
          <a:p>
            <a:pPr>
              <a:buFont typeface="Wingdings" panose="05000000000000000000" pitchFamily="2" charset="2"/>
              <a:buChar char="ü"/>
            </a:pPr>
            <a:r>
              <a:rPr lang="es-CL" dirty="0" smtClean="0"/>
              <a:t>Creación de tríptico (3 columnas)</a:t>
            </a:r>
          </a:p>
          <a:p>
            <a:pPr marL="0" indent="0">
              <a:buNone/>
            </a:pPr>
            <a:endParaRPr lang="es-CL" dirty="0"/>
          </a:p>
          <a:p>
            <a:pPr marL="0" indent="0">
              <a:buNone/>
            </a:pPr>
            <a:r>
              <a:rPr lang="es-CL" sz="2600" dirty="0" smtClean="0">
                <a:solidFill>
                  <a:srgbClr val="FF0000"/>
                </a:solidFill>
              </a:rPr>
              <a:t>Al final de la clase cada integrante del grupo debe enviar por mail su propuesta de triptico de su evento o empresas.</a:t>
            </a:r>
          </a:p>
          <a:p>
            <a:pPr marL="0" indent="0">
              <a:buNone/>
            </a:pPr>
            <a:endParaRPr lang="es-CL" sz="2600" dirty="0" smtClean="0">
              <a:solidFill>
                <a:srgbClr val="FF0000"/>
              </a:solidFill>
            </a:endParaRPr>
          </a:p>
          <a:p>
            <a:pPr marL="0" indent="0">
              <a:buNone/>
            </a:pPr>
            <a:r>
              <a:rPr lang="es-CL" sz="2600" dirty="0" smtClean="0">
                <a:solidFill>
                  <a:srgbClr val="FF0000"/>
                </a:solidFill>
              </a:rPr>
              <a:t>NombreEstudiante_Actividad3.Docx</a:t>
            </a:r>
          </a:p>
          <a:p>
            <a:pPr marL="0" indent="0">
              <a:buNone/>
            </a:pPr>
            <a:r>
              <a:rPr lang="es-CL" sz="2600" dirty="0" smtClean="0">
                <a:solidFill>
                  <a:srgbClr val="FF0000"/>
                </a:solidFill>
              </a:rPr>
              <a:t>mail</a:t>
            </a:r>
            <a:r>
              <a:rPr lang="es-CL" sz="2600" dirty="0">
                <a:solidFill>
                  <a:srgbClr val="FF0000"/>
                </a:solidFill>
              </a:rPr>
              <a:t>: </a:t>
            </a:r>
            <a:r>
              <a:rPr lang="es-CL" sz="2600" dirty="0" smtClean="0">
                <a:solidFill>
                  <a:srgbClr val="FF0000"/>
                </a:solidFill>
              </a:rPr>
              <a:t>mdazar@udla.cl</a:t>
            </a:r>
            <a:endParaRPr lang="es-CL" sz="2600" dirty="0">
              <a:solidFill>
                <a:srgbClr val="FF0000"/>
              </a:solidFill>
            </a:endParaRPr>
          </a:p>
          <a:p>
            <a:pPr marL="0" indent="0">
              <a:buNone/>
            </a:pPr>
            <a:endParaRPr lang="es-CL" sz="2600" dirty="0">
              <a:solidFill>
                <a:srgbClr val="FF0000"/>
              </a:solidFill>
            </a:endParaRPr>
          </a:p>
          <a:p>
            <a:pPr marL="0" indent="0">
              <a:buNone/>
            </a:pPr>
            <a:endParaRPr lang="es-CL" dirty="0" smtClean="0"/>
          </a:p>
        </p:txBody>
      </p:sp>
    </p:spTree>
    <p:extLst>
      <p:ext uri="{BB962C8B-B14F-4D97-AF65-F5344CB8AC3E}">
        <p14:creationId xmlns:p14="http://schemas.microsoft.com/office/powerpoint/2010/main" val="4159197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5" name="2 Marcador de contenido"/>
          <p:cNvSpPr>
            <a:spLocks noGrp="1"/>
          </p:cNvSpPr>
          <p:nvPr>
            <p:ph idx="1"/>
          </p:nvPr>
        </p:nvSpPr>
        <p:spPr>
          <a:xfrm>
            <a:off x="1813035" y="1357156"/>
            <a:ext cx="8229600" cy="4209331"/>
          </a:xfrm>
        </p:spPr>
        <p:txBody>
          <a:bodyPr/>
          <a:lstStyle/>
          <a:p>
            <a:pPr lvl="4"/>
            <a:r>
              <a:rPr lang="es-CL" b="1" dirty="0" smtClean="0"/>
              <a:t>El cuadro de diálogo</a:t>
            </a:r>
            <a:endParaRPr lang="es-CL" dirty="0"/>
          </a:p>
        </p:txBody>
      </p:sp>
      <p:pic>
        <p:nvPicPr>
          <p:cNvPr id="6" name="Picture 2"/>
          <p:cNvPicPr>
            <a:picLocks noChangeAspect="1" noChangeArrowheads="1"/>
          </p:cNvPicPr>
          <p:nvPr/>
        </p:nvPicPr>
        <p:blipFill>
          <a:blip r:embed="rId2" cstate="print"/>
          <a:srcRect/>
          <a:stretch>
            <a:fillRect/>
          </a:stretch>
        </p:blipFill>
        <p:spPr bwMode="auto">
          <a:xfrm>
            <a:off x="1751371" y="1429164"/>
            <a:ext cx="1571625" cy="2571750"/>
          </a:xfrm>
          <a:prstGeom prst="rect">
            <a:avLst/>
          </a:prstGeom>
          <a:noFill/>
          <a:ln w="9525">
            <a:noFill/>
            <a:miter lim="800000"/>
            <a:headEnd/>
            <a:tailEnd/>
          </a:ln>
        </p:spPr>
      </p:pic>
      <p:pic>
        <p:nvPicPr>
          <p:cNvPr id="7" name="Picture 3"/>
          <p:cNvPicPr>
            <a:picLocks noChangeAspect="1" noChangeArrowheads="1"/>
          </p:cNvPicPr>
          <p:nvPr/>
        </p:nvPicPr>
        <p:blipFill>
          <a:blip r:embed="rId3" cstate="print"/>
          <a:srcRect/>
          <a:stretch>
            <a:fillRect/>
          </a:stretch>
        </p:blipFill>
        <p:spPr bwMode="auto">
          <a:xfrm>
            <a:off x="5135747" y="1789204"/>
            <a:ext cx="3990975" cy="3000375"/>
          </a:xfrm>
          <a:prstGeom prst="rect">
            <a:avLst/>
          </a:prstGeom>
          <a:noFill/>
          <a:ln w="9525">
            <a:noFill/>
            <a:miter lim="800000"/>
            <a:headEnd/>
            <a:tailEnd/>
          </a:ln>
        </p:spPr>
      </p:pic>
      <p:sp>
        <p:nvSpPr>
          <p:cNvPr id="8" name="CuadroTexto 7"/>
          <p:cNvSpPr txBox="1"/>
          <p:nvPr/>
        </p:nvSpPr>
        <p:spPr>
          <a:xfrm>
            <a:off x="605658" y="880357"/>
            <a:ext cx="10980683" cy="400110"/>
          </a:xfrm>
          <a:prstGeom prst="rect">
            <a:avLst/>
          </a:prstGeom>
          <a:noFill/>
        </p:spPr>
        <p:txBody>
          <a:bodyPr wrap="square" rtlCol="0">
            <a:spAutoFit/>
          </a:bodyPr>
          <a:lstStyle/>
          <a:p>
            <a:r>
              <a:rPr lang="es-CL" sz="2000" u="sng" dirty="0" smtClean="0">
                <a:solidFill>
                  <a:schemeClr val="accent2">
                    <a:lumMod val="75000"/>
                  </a:schemeClr>
                </a:solidFill>
              </a:rPr>
              <a:t>                                                                                                                                                                        Columnas</a:t>
            </a:r>
            <a:endParaRPr lang="es-CL" sz="2000" u="sng" dirty="0">
              <a:solidFill>
                <a:schemeClr val="accent2">
                  <a:lumMod val="75000"/>
                </a:schemeClr>
              </a:solidFill>
            </a:endParaRPr>
          </a:p>
        </p:txBody>
      </p:sp>
    </p:spTree>
    <p:extLst>
      <p:ext uri="{BB962C8B-B14F-4D97-AF65-F5344CB8AC3E}">
        <p14:creationId xmlns:p14="http://schemas.microsoft.com/office/powerpoint/2010/main" val="1556274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5" name="2 Marcador de contenido"/>
          <p:cNvSpPr>
            <a:spLocks noGrp="1"/>
          </p:cNvSpPr>
          <p:nvPr>
            <p:ph idx="1"/>
          </p:nvPr>
        </p:nvSpPr>
        <p:spPr>
          <a:xfrm>
            <a:off x="614855" y="1956246"/>
            <a:ext cx="11185634" cy="4209331"/>
          </a:xfrm>
        </p:spPr>
        <p:txBody>
          <a:bodyPr>
            <a:normAutofit/>
          </a:bodyPr>
          <a:lstStyle/>
          <a:p>
            <a:r>
              <a:rPr lang="es-CL" dirty="0" smtClean="0"/>
              <a:t>El formato columnas corresponde, con propiedad, a un formato de documento o secciones más que a un formato de párrafo. De hecho, cuando Ud. lo aplique a párrafos, Word automáticamente insertará un salto de sección antes y después de los párrafos a los cuales aplicó el formato. Otro hecho que confirma lo afirmado es que el formato columnas es capaz de quebrar un párrafo, dependiendo del número de líneas del párrafo que se haya seleccionado. Puede darse el caso entonces, que ciertas líneas de un párrafo tengan un formato de columnas y las restantes otro formato.</a:t>
            </a:r>
            <a:endParaRPr lang="es-CL" dirty="0"/>
          </a:p>
        </p:txBody>
      </p:sp>
      <p:sp>
        <p:nvSpPr>
          <p:cNvPr id="6" name="CuadroTexto 5"/>
          <p:cNvSpPr txBox="1"/>
          <p:nvPr/>
        </p:nvSpPr>
        <p:spPr>
          <a:xfrm>
            <a:off x="819806" y="850301"/>
            <a:ext cx="10980683" cy="400110"/>
          </a:xfrm>
          <a:prstGeom prst="rect">
            <a:avLst/>
          </a:prstGeom>
          <a:noFill/>
        </p:spPr>
        <p:txBody>
          <a:bodyPr wrap="square" rtlCol="0">
            <a:spAutoFit/>
          </a:bodyPr>
          <a:lstStyle/>
          <a:p>
            <a:r>
              <a:rPr lang="es-CL" sz="2000" u="sng" dirty="0" smtClean="0">
                <a:solidFill>
                  <a:schemeClr val="accent2">
                    <a:lumMod val="75000"/>
                  </a:schemeClr>
                </a:solidFill>
              </a:rPr>
              <a:t>                                                                                                                                                                        Columnas</a:t>
            </a:r>
            <a:endParaRPr lang="es-CL" sz="2000" u="sng" dirty="0">
              <a:solidFill>
                <a:schemeClr val="accent2">
                  <a:lumMod val="75000"/>
                </a:schemeClr>
              </a:solidFill>
            </a:endParaRPr>
          </a:p>
        </p:txBody>
      </p:sp>
      <p:pic>
        <p:nvPicPr>
          <p:cNvPr id="7" name="Imagen 6"/>
          <p:cNvPicPr>
            <a:picLocks noChangeAspect="1"/>
          </p:cNvPicPr>
          <p:nvPr/>
        </p:nvPicPr>
        <p:blipFill>
          <a:blip r:embed="rId2"/>
          <a:stretch>
            <a:fillRect/>
          </a:stretch>
        </p:blipFill>
        <p:spPr>
          <a:xfrm>
            <a:off x="6481938" y="5244589"/>
            <a:ext cx="3467100" cy="1143000"/>
          </a:xfrm>
          <a:prstGeom prst="rect">
            <a:avLst/>
          </a:prstGeom>
        </p:spPr>
      </p:pic>
    </p:spTree>
    <p:extLst>
      <p:ext uri="{BB962C8B-B14F-4D97-AF65-F5344CB8AC3E}">
        <p14:creationId xmlns:p14="http://schemas.microsoft.com/office/powerpoint/2010/main" val="1301486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6" name="CuadroTexto 5"/>
          <p:cNvSpPr txBox="1"/>
          <p:nvPr/>
        </p:nvSpPr>
        <p:spPr>
          <a:xfrm>
            <a:off x="819806" y="850301"/>
            <a:ext cx="10980683" cy="400110"/>
          </a:xfrm>
          <a:prstGeom prst="rect">
            <a:avLst/>
          </a:prstGeom>
          <a:noFill/>
        </p:spPr>
        <p:txBody>
          <a:bodyPr wrap="square" rtlCol="0">
            <a:spAutoFit/>
          </a:bodyPr>
          <a:lstStyle/>
          <a:p>
            <a:r>
              <a:rPr lang="es-CL" sz="2000" u="sng" dirty="0" smtClean="0">
                <a:solidFill>
                  <a:schemeClr val="accent2">
                    <a:lumMod val="75000"/>
                  </a:schemeClr>
                </a:solidFill>
              </a:rPr>
              <a:t>                                                                                                                                                                        Columnas</a:t>
            </a:r>
            <a:endParaRPr lang="es-CL" sz="2000" u="sng" dirty="0">
              <a:solidFill>
                <a:schemeClr val="accent2">
                  <a:lumMod val="75000"/>
                </a:schemeClr>
              </a:solidFill>
            </a:endParaRPr>
          </a:p>
        </p:txBody>
      </p:sp>
      <p:sp>
        <p:nvSpPr>
          <p:cNvPr id="10" name="CuadroTexto 9"/>
          <p:cNvSpPr txBox="1"/>
          <p:nvPr/>
        </p:nvSpPr>
        <p:spPr>
          <a:xfrm>
            <a:off x="2186773" y="1526041"/>
            <a:ext cx="6727372" cy="369332"/>
          </a:xfrm>
          <a:prstGeom prst="rect">
            <a:avLst/>
          </a:prstGeom>
          <a:noFill/>
        </p:spPr>
        <p:txBody>
          <a:bodyPr wrap="square" rtlCol="0">
            <a:spAutoFit/>
          </a:bodyPr>
          <a:lstStyle/>
          <a:p>
            <a:pPr algn="ctr"/>
            <a:r>
              <a:rPr lang="es-CL" b="1" dirty="0" smtClean="0"/>
              <a:t>PARTE INTERIOR DEL TRÍPTICO</a:t>
            </a:r>
            <a:endParaRPr lang="es-CL" b="1" dirty="0"/>
          </a:p>
        </p:txBody>
      </p:sp>
      <p:pic>
        <p:nvPicPr>
          <p:cNvPr id="11" name="Imagen 10"/>
          <p:cNvPicPr>
            <a:picLocks noChangeAspect="1"/>
          </p:cNvPicPr>
          <p:nvPr/>
        </p:nvPicPr>
        <p:blipFill>
          <a:blip r:embed="rId2"/>
          <a:stretch>
            <a:fillRect/>
          </a:stretch>
        </p:blipFill>
        <p:spPr>
          <a:xfrm>
            <a:off x="1606731" y="2079307"/>
            <a:ext cx="7628709" cy="4162425"/>
          </a:xfrm>
          <a:prstGeom prst="rect">
            <a:avLst/>
          </a:prstGeom>
        </p:spPr>
      </p:pic>
    </p:spTree>
    <p:extLst>
      <p:ext uri="{BB962C8B-B14F-4D97-AF65-F5344CB8AC3E}">
        <p14:creationId xmlns:p14="http://schemas.microsoft.com/office/powerpoint/2010/main" val="35914863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6" name="CuadroTexto 5"/>
          <p:cNvSpPr txBox="1"/>
          <p:nvPr/>
        </p:nvSpPr>
        <p:spPr>
          <a:xfrm>
            <a:off x="819806" y="850301"/>
            <a:ext cx="10980683" cy="400110"/>
          </a:xfrm>
          <a:prstGeom prst="rect">
            <a:avLst/>
          </a:prstGeom>
          <a:noFill/>
        </p:spPr>
        <p:txBody>
          <a:bodyPr wrap="square" rtlCol="0">
            <a:spAutoFit/>
          </a:bodyPr>
          <a:lstStyle/>
          <a:p>
            <a:r>
              <a:rPr lang="es-CL" sz="2000" u="sng" dirty="0" smtClean="0">
                <a:solidFill>
                  <a:schemeClr val="accent2">
                    <a:lumMod val="75000"/>
                  </a:schemeClr>
                </a:solidFill>
              </a:rPr>
              <a:t>                                                                                                                                                                        Columnas</a:t>
            </a:r>
            <a:endParaRPr lang="es-CL" sz="2000" u="sng" dirty="0">
              <a:solidFill>
                <a:schemeClr val="accent2">
                  <a:lumMod val="75000"/>
                </a:schemeClr>
              </a:solidFill>
            </a:endParaRPr>
          </a:p>
        </p:txBody>
      </p:sp>
      <p:sp>
        <p:nvSpPr>
          <p:cNvPr id="10" name="CuadroTexto 9"/>
          <p:cNvSpPr txBox="1"/>
          <p:nvPr/>
        </p:nvSpPr>
        <p:spPr>
          <a:xfrm>
            <a:off x="2508068" y="1545797"/>
            <a:ext cx="6727372" cy="369332"/>
          </a:xfrm>
          <a:prstGeom prst="rect">
            <a:avLst/>
          </a:prstGeom>
          <a:noFill/>
        </p:spPr>
        <p:txBody>
          <a:bodyPr wrap="square" rtlCol="0">
            <a:spAutoFit/>
          </a:bodyPr>
          <a:lstStyle/>
          <a:p>
            <a:pPr algn="ctr"/>
            <a:r>
              <a:rPr lang="es-CL" b="1" dirty="0" smtClean="0"/>
              <a:t>PARTE EXTERIOR DEL TRÍPTICO</a:t>
            </a:r>
            <a:endParaRPr lang="es-CL" b="1" dirty="0"/>
          </a:p>
        </p:txBody>
      </p:sp>
      <p:pic>
        <p:nvPicPr>
          <p:cNvPr id="5" name="Imagen 4"/>
          <p:cNvPicPr>
            <a:picLocks noChangeAspect="1"/>
          </p:cNvPicPr>
          <p:nvPr/>
        </p:nvPicPr>
        <p:blipFill>
          <a:blip r:embed="rId2"/>
          <a:stretch>
            <a:fillRect/>
          </a:stretch>
        </p:blipFill>
        <p:spPr>
          <a:xfrm>
            <a:off x="1606731" y="1938693"/>
            <a:ext cx="7628709" cy="4333875"/>
          </a:xfrm>
          <a:prstGeom prst="rect">
            <a:avLst/>
          </a:prstGeom>
        </p:spPr>
      </p:pic>
    </p:spTree>
    <p:extLst>
      <p:ext uri="{BB962C8B-B14F-4D97-AF65-F5344CB8AC3E}">
        <p14:creationId xmlns:p14="http://schemas.microsoft.com/office/powerpoint/2010/main" val="573928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7" name="Marcador de contenido 6"/>
          <p:cNvSpPr>
            <a:spLocks noGrp="1"/>
          </p:cNvSpPr>
          <p:nvPr>
            <p:ph idx="1"/>
          </p:nvPr>
        </p:nvSpPr>
        <p:spPr>
          <a:xfrm>
            <a:off x="684211" y="1147709"/>
            <a:ext cx="10515600" cy="4715807"/>
          </a:xfrm>
        </p:spPr>
        <p:txBody>
          <a:bodyPr>
            <a:normAutofit/>
          </a:bodyPr>
          <a:lstStyle/>
          <a:p>
            <a:pPr marL="0" indent="0">
              <a:buNone/>
            </a:pPr>
            <a:endParaRPr lang="es-CL" sz="2600" dirty="0">
              <a:solidFill>
                <a:srgbClr val="FF0000"/>
              </a:solidFill>
            </a:endParaRPr>
          </a:p>
          <a:p>
            <a:pPr marL="0" indent="0">
              <a:buNone/>
            </a:pPr>
            <a:endParaRPr lang="es-CL" dirty="0" smtClean="0"/>
          </a:p>
        </p:txBody>
      </p:sp>
    </p:spTree>
    <p:extLst>
      <p:ext uri="{BB962C8B-B14F-4D97-AF65-F5344CB8AC3E}">
        <p14:creationId xmlns:p14="http://schemas.microsoft.com/office/powerpoint/2010/main" val="2281100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6" name="CuadroTexto 5"/>
          <p:cNvSpPr txBox="1"/>
          <p:nvPr/>
        </p:nvSpPr>
        <p:spPr>
          <a:xfrm>
            <a:off x="538654" y="845937"/>
            <a:ext cx="11114691" cy="5355312"/>
          </a:xfrm>
          <a:prstGeom prst="rect">
            <a:avLst/>
          </a:prstGeom>
          <a:noFill/>
        </p:spPr>
        <p:txBody>
          <a:bodyPr wrap="square" rtlCol="0">
            <a:spAutoFit/>
          </a:bodyPr>
          <a:lstStyle/>
          <a:p>
            <a:r>
              <a:rPr lang="es-CL" b="1" u="sng" dirty="0" smtClean="0">
                <a:solidFill>
                  <a:srgbClr val="FF0000"/>
                </a:solidFill>
              </a:rPr>
              <a:t>La estructura  de entrega del proyecto en Word</a:t>
            </a:r>
          </a:p>
          <a:p>
            <a:endParaRPr lang="es-CL" dirty="0" smtClean="0"/>
          </a:p>
          <a:p>
            <a:pPr marL="342900" indent="-342900">
              <a:buFont typeface="+mj-lt"/>
              <a:buAutoNum type="arabicPeriod"/>
            </a:pPr>
            <a:r>
              <a:rPr lang="es-CL" dirty="0" smtClean="0"/>
              <a:t>Primera hoja nombre del proyecto, integrantes (en orden alfabético y nombre del profesor, mes y año.</a:t>
            </a:r>
          </a:p>
          <a:p>
            <a:pPr marL="342900" indent="-342900">
              <a:buFont typeface="+mj-lt"/>
              <a:buAutoNum type="arabicPeriod"/>
            </a:pPr>
            <a:r>
              <a:rPr lang="es-CL" dirty="0" smtClean="0"/>
              <a:t>Índice</a:t>
            </a:r>
          </a:p>
          <a:p>
            <a:pPr marL="342900" indent="-342900">
              <a:buFont typeface="+mj-lt"/>
              <a:buAutoNum type="arabicPeriod"/>
            </a:pPr>
            <a:r>
              <a:rPr lang="es-CL" dirty="0" smtClean="0"/>
              <a:t>Objetivo del proyecto (señalar un objetivo general y al menos uno específico)</a:t>
            </a:r>
          </a:p>
          <a:p>
            <a:pPr marL="342900" indent="-342900">
              <a:buFont typeface="+mj-lt"/>
              <a:buAutoNum type="arabicPeriod"/>
            </a:pPr>
            <a:r>
              <a:rPr lang="es-CL" dirty="0" smtClean="0"/>
              <a:t>Desarrollo y explicación del proyecto (Incorporar todo el detalle del proyecto, destinatarios, lugar) desarrollo de la idea.</a:t>
            </a:r>
          </a:p>
          <a:p>
            <a:pPr marL="342900" indent="-342900">
              <a:buFont typeface="+mj-lt"/>
              <a:buAutoNum type="arabicPeriod"/>
            </a:pPr>
            <a:r>
              <a:rPr lang="es-CL" dirty="0" smtClean="0"/>
              <a:t>Recursos Asociados (recursos humanos y financieros necesarios para desarrollar el proyecto)</a:t>
            </a:r>
          </a:p>
          <a:p>
            <a:pPr marL="342900" indent="-342900">
              <a:buFont typeface="+mj-lt"/>
              <a:buAutoNum type="arabicPeriod"/>
            </a:pPr>
            <a:r>
              <a:rPr lang="es-CL" dirty="0" smtClean="0"/>
              <a:t>Imágenes del proyecto (logos, fotos de </a:t>
            </a:r>
            <a:r>
              <a:rPr lang="es-CL" dirty="0" err="1" smtClean="0"/>
              <a:t>banquetería</a:t>
            </a:r>
            <a:r>
              <a:rPr lang="es-CL" dirty="0" smtClean="0"/>
              <a:t>, etc.)</a:t>
            </a:r>
          </a:p>
          <a:p>
            <a:endParaRPr lang="es-CL" dirty="0" smtClean="0"/>
          </a:p>
          <a:p>
            <a:r>
              <a:rPr lang="es-CL" b="1" u="sng" dirty="0" smtClean="0">
                <a:solidFill>
                  <a:srgbClr val="FF0000"/>
                </a:solidFill>
              </a:rPr>
              <a:t>Formato que debe tener el proyecto</a:t>
            </a:r>
          </a:p>
          <a:p>
            <a:r>
              <a:rPr lang="es-CL" dirty="0" smtClean="0"/>
              <a:t>Márgenes : </a:t>
            </a:r>
            <a:r>
              <a:rPr lang="es-CL" b="1" dirty="0" smtClean="0"/>
              <a:t>2,5 superior e inferior – Izquierda y derecha 3 </a:t>
            </a:r>
            <a:r>
              <a:rPr lang="es-CL" b="1" dirty="0" err="1" smtClean="0"/>
              <a:t>cms</a:t>
            </a:r>
            <a:endParaRPr lang="es-CL" b="1" dirty="0" smtClean="0"/>
          </a:p>
          <a:p>
            <a:r>
              <a:rPr lang="es-CL" dirty="0" smtClean="0"/>
              <a:t>Tipo de hoja: </a:t>
            </a:r>
            <a:r>
              <a:rPr lang="es-CL" b="1" dirty="0" smtClean="0"/>
              <a:t>Carta</a:t>
            </a:r>
          </a:p>
          <a:p>
            <a:r>
              <a:rPr lang="es-CL" dirty="0" smtClean="0"/>
              <a:t>La primera letra al inicio del Objetivo del Proyecto debe ser </a:t>
            </a:r>
            <a:r>
              <a:rPr lang="es-CL" b="1" dirty="0" smtClean="0"/>
              <a:t>Letra Capital</a:t>
            </a:r>
          </a:p>
          <a:p>
            <a:r>
              <a:rPr lang="es-CL" dirty="0" smtClean="0"/>
              <a:t>Tipo de letra y tamaño: Título Principal: </a:t>
            </a:r>
            <a:r>
              <a:rPr lang="es-CL" b="1" dirty="0" smtClean="0"/>
              <a:t>Times New Roman tamaño 20</a:t>
            </a:r>
          </a:p>
          <a:p>
            <a:r>
              <a:rPr lang="es-CL" dirty="0"/>
              <a:t>	</a:t>
            </a:r>
            <a:r>
              <a:rPr lang="es-CL" dirty="0" smtClean="0"/>
              <a:t>	       Títulos de cada ítem:  </a:t>
            </a:r>
            <a:r>
              <a:rPr lang="es-CL" b="1" dirty="0" smtClean="0"/>
              <a:t>Times New Roman tamaño 14 – Negrita y cursiva.</a:t>
            </a:r>
          </a:p>
          <a:p>
            <a:r>
              <a:rPr lang="es-CL" dirty="0"/>
              <a:t>	</a:t>
            </a:r>
            <a:r>
              <a:rPr lang="es-CL" dirty="0" smtClean="0"/>
              <a:t>	        Texto: </a:t>
            </a:r>
            <a:r>
              <a:rPr lang="es-CL" b="1" dirty="0" smtClean="0"/>
              <a:t>Times New Roman tamaño 12</a:t>
            </a:r>
          </a:p>
          <a:p>
            <a:r>
              <a:rPr lang="es-CL" dirty="0" smtClean="0"/>
              <a:t>Texto: </a:t>
            </a:r>
            <a:r>
              <a:rPr lang="es-CL" b="1" dirty="0" smtClean="0"/>
              <a:t>Justificado</a:t>
            </a:r>
          </a:p>
          <a:p>
            <a:r>
              <a:rPr lang="es-CL" dirty="0" smtClean="0"/>
              <a:t>Viñetas y numeración: </a:t>
            </a:r>
            <a:r>
              <a:rPr lang="es-CL" b="1" dirty="0" smtClean="0"/>
              <a:t>Numerar cada ítem</a:t>
            </a:r>
          </a:p>
        </p:txBody>
      </p:sp>
    </p:spTree>
    <p:extLst>
      <p:ext uri="{BB962C8B-B14F-4D97-AF65-F5344CB8AC3E}">
        <p14:creationId xmlns:p14="http://schemas.microsoft.com/office/powerpoint/2010/main" val="845248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5" name="2 Marcador de contenido"/>
          <p:cNvSpPr>
            <a:spLocks noGrp="1"/>
          </p:cNvSpPr>
          <p:nvPr>
            <p:ph idx="1"/>
          </p:nvPr>
        </p:nvSpPr>
        <p:spPr>
          <a:xfrm>
            <a:off x="740980" y="1519850"/>
            <a:ext cx="11059510" cy="4209331"/>
          </a:xfrm>
        </p:spPr>
        <p:txBody>
          <a:bodyPr/>
          <a:lstStyle/>
          <a:p>
            <a:pPr marL="0" indent="0">
              <a:buNone/>
            </a:pPr>
            <a:r>
              <a:rPr lang="es-CL" b="1" u="sng" dirty="0" smtClean="0"/>
              <a:t>Retroalimentación entregas trabajos personales y grupales</a:t>
            </a:r>
          </a:p>
          <a:p>
            <a:pPr marL="0" indent="0">
              <a:buNone/>
            </a:pPr>
            <a:endParaRPr lang="es-CL" b="1" dirty="0" smtClean="0"/>
          </a:p>
          <a:p>
            <a:pPr marL="0" indent="0">
              <a:buNone/>
            </a:pPr>
            <a:r>
              <a:rPr lang="es-CL" dirty="0" smtClean="0"/>
              <a:t>Considerar estas observaciones en la entrega del </a:t>
            </a:r>
            <a:r>
              <a:rPr lang="es-CL" b="1" dirty="0" smtClean="0">
                <a:solidFill>
                  <a:srgbClr val="FF0000"/>
                </a:solidFill>
              </a:rPr>
              <a:t>21 de abril.</a:t>
            </a:r>
          </a:p>
          <a:p>
            <a:pPr marL="0" indent="0">
              <a:buNone/>
            </a:pPr>
            <a:endParaRPr lang="es-CL" b="1" dirty="0">
              <a:solidFill>
                <a:srgbClr val="FF0000"/>
              </a:solidFill>
            </a:endParaRPr>
          </a:p>
        </p:txBody>
      </p:sp>
      <p:sp>
        <p:nvSpPr>
          <p:cNvPr id="7" name="CuadroTexto 6"/>
          <p:cNvSpPr txBox="1"/>
          <p:nvPr/>
        </p:nvSpPr>
        <p:spPr>
          <a:xfrm>
            <a:off x="819806" y="850301"/>
            <a:ext cx="10980683" cy="369332"/>
          </a:xfrm>
          <a:prstGeom prst="rect">
            <a:avLst/>
          </a:prstGeom>
          <a:noFill/>
        </p:spPr>
        <p:txBody>
          <a:bodyPr wrap="square" rtlCol="0">
            <a:spAutoFit/>
          </a:bodyPr>
          <a:lstStyle/>
          <a:p>
            <a:r>
              <a:rPr lang="es-CL" u="sng" dirty="0" smtClean="0">
                <a:solidFill>
                  <a:schemeClr val="accent2">
                    <a:lumMod val="75000"/>
                  </a:schemeClr>
                </a:solidFill>
              </a:rPr>
              <a:t>                                                                                                                                                 Estado de las entregas de trabajos</a:t>
            </a:r>
            <a:endParaRPr lang="es-CL" sz="2000" u="sng" dirty="0">
              <a:solidFill>
                <a:schemeClr val="accent2">
                  <a:lumMod val="75000"/>
                </a:schemeClr>
              </a:solidFill>
            </a:endParaRPr>
          </a:p>
        </p:txBody>
      </p:sp>
    </p:spTree>
    <p:extLst>
      <p:ext uri="{BB962C8B-B14F-4D97-AF65-F5344CB8AC3E}">
        <p14:creationId xmlns:p14="http://schemas.microsoft.com/office/powerpoint/2010/main" val="249686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5" name="2 Marcador de contenido"/>
          <p:cNvSpPr>
            <a:spLocks noGrp="1"/>
          </p:cNvSpPr>
          <p:nvPr>
            <p:ph idx="1"/>
          </p:nvPr>
        </p:nvSpPr>
        <p:spPr>
          <a:xfrm>
            <a:off x="453597" y="1250411"/>
            <a:ext cx="11059510" cy="2524755"/>
          </a:xfrm>
        </p:spPr>
        <p:txBody>
          <a:bodyPr/>
          <a:lstStyle/>
          <a:p>
            <a:r>
              <a:rPr lang="es-CL" dirty="0"/>
              <a:t>Las tablas se utilizan con bastante </a:t>
            </a:r>
            <a:r>
              <a:rPr lang="es-CL" dirty="0" smtClean="0"/>
              <a:t>frecuencia </a:t>
            </a:r>
            <a:r>
              <a:rPr lang="es-CL" dirty="0"/>
              <a:t>para presentar información con una calidad gráfica mayor. Incluso es posible incorporar imágenes y hasta algunos cálculos simples en ellas, simulando una pequeña planilla de cálculo. Las tablas se componen de celdas organizadas en columnas y filas. </a:t>
            </a:r>
          </a:p>
        </p:txBody>
      </p:sp>
      <p:sp>
        <p:nvSpPr>
          <p:cNvPr id="7" name="CuadroTexto 6"/>
          <p:cNvSpPr txBox="1"/>
          <p:nvPr/>
        </p:nvSpPr>
        <p:spPr>
          <a:xfrm>
            <a:off x="819806" y="850301"/>
            <a:ext cx="10980683" cy="400110"/>
          </a:xfrm>
          <a:prstGeom prst="rect">
            <a:avLst/>
          </a:prstGeom>
          <a:noFill/>
        </p:spPr>
        <p:txBody>
          <a:bodyPr wrap="square" rtlCol="0">
            <a:spAutoFit/>
          </a:bodyPr>
          <a:lstStyle/>
          <a:p>
            <a:r>
              <a:rPr lang="es-CL" u="sng" dirty="0" smtClean="0">
                <a:solidFill>
                  <a:schemeClr val="accent2">
                    <a:lumMod val="75000"/>
                  </a:schemeClr>
                </a:solidFill>
              </a:rPr>
              <a:t>                                                                                                                                                                   </a:t>
            </a:r>
            <a:r>
              <a:rPr lang="es-CL" sz="2000" u="sng" dirty="0" smtClean="0">
                <a:solidFill>
                  <a:schemeClr val="accent2">
                    <a:lumMod val="75000"/>
                  </a:schemeClr>
                </a:solidFill>
              </a:rPr>
              <a:t>Crear Tablas en Word</a:t>
            </a:r>
            <a:endParaRPr lang="es-CL" sz="2000" u="sng" dirty="0">
              <a:solidFill>
                <a:schemeClr val="accent2">
                  <a:lumMod val="75000"/>
                </a:schemeClr>
              </a:solidFill>
            </a:endParaRPr>
          </a:p>
        </p:txBody>
      </p:sp>
      <p:pic>
        <p:nvPicPr>
          <p:cNvPr id="8" name="Imagen 7"/>
          <p:cNvPicPr/>
          <p:nvPr/>
        </p:nvPicPr>
        <p:blipFill>
          <a:blip r:embed="rId2">
            <a:extLst>
              <a:ext uri="{28A0092B-C50C-407E-A947-70E740481C1C}">
                <a14:useLocalDpi xmlns:a14="http://schemas.microsoft.com/office/drawing/2010/main" val="0"/>
              </a:ext>
            </a:extLst>
          </a:blip>
          <a:srcRect/>
          <a:stretch>
            <a:fillRect/>
          </a:stretch>
        </p:blipFill>
        <p:spPr bwMode="auto">
          <a:xfrm>
            <a:off x="1589315" y="2829474"/>
            <a:ext cx="9013370" cy="3838575"/>
          </a:xfrm>
          <a:prstGeom prst="rect">
            <a:avLst/>
          </a:prstGeom>
          <a:noFill/>
          <a:ln>
            <a:noFill/>
          </a:ln>
        </p:spPr>
      </p:pic>
    </p:spTree>
    <p:extLst>
      <p:ext uri="{BB962C8B-B14F-4D97-AF65-F5344CB8AC3E}">
        <p14:creationId xmlns:p14="http://schemas.microsoft.com/office/powerpoint/2010/main" val="2039554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8" name="CuadroTexto 7"/>
          <p:cNvSpPr txBox="1"/>
          <p:nvPr/>
        </p:nvSpPr>
        <p:spPr>
          <a:xfrm>
            <a:off x="819806" y="850301"/>
            <a:ext cx="10980683" cy="400110"/>
          </a:xfrm>
          <a:prstGeom prst="rect">
            <a:avLst/>
          </a:prstGeom>
          <a:noFill/>
        </p:spPr>
        <p:txBody>
          <a:bodyPr wrap="square" rtlCol="0">
            <a:spAutoFit/>
          </a:bodyPr>
          <a:lstStyle/>
          <a:p>
            <a:r>
              <a:rPr lang="es-CL" u="sng" dirty="0" smtClean="0">
                <a:solidFill>
                  <a:schemeClr val="accent2">
                    <a:lumMod val="75000"/>
                  </a:schemeClr>
                </a:solidFill>
              </a:rPr>
              <a:t>                                                                                                                                                                 </a:t>
            </a:r>
            <a:r>
              <a:rPr lang="es-CL" sz="2000" u="sng" dirty="0">
                <a:solidFill>
                  <a:schemeClr val="accent2">
                    <a:lumMod val="75000"/>
                  </a:schemeClr>
                </a:solidFill>
              </a:rPr>
              <a:t>Crear Tablas en Word</a:t>
            </a:r>
          </a:p>
        </p:txBody>
      </p:sp>
      <p:pic>
        <p:nvPicPr>
          <p:cNvPr id="15" name="Picture 2"/>
          <p:cNvPicPr>
            <a:picLocks noChangeAspect="1" noChangeArrowheads="1"/>
          </p:cNvPicPr>
          <p:nvPr/>
        </p:nvPicPr>
        <p:blipFill>
          <a:blip r:embed="rId2" cstate="print"/>
          <a:srcRect/>
          <a:stretch>
            <a:fillRect/>
          </a:stretch>
        </p:blipFill>
        <p:spPr bwMode="auto">
          <a:xfrm>
            <a:off x="8155724" y="2801236"/>
            <a:ext cx="3600400" cy="3808365"/>
          </a:xfrm>
          <a:prstGeom prst="rect">
            <a:avLst/>
          </a:prstGeom>
          <a:noFill/>
          <a:ln w="9525">
            <a:noFill/>
            <a:miter lim="800000"/>
            <a:headEnd/>
            <a:tailEnd/>
          </a:ln>
        </p:spPr>
      </p:pic>
      <p:pic>
        <p:nvPicPr>
          <p:cNvPr id="18" name="Imagen 17"/>
          <p:cNvPicPr/>
          <p:nvPr/>
        </p:nvPicPr>
        <p:blipFill>
          <a:blip r:embed="rId3">
            <a:extLst>
              <a:ext uri="{28A0092B-C50C-407E-A947-70E740481C1C}">
                <a14:useLocalDpi xmlns:a14="http://schemas.microsoft.com/office/drawing/2010/main" val="0"/>
              </a:ext>
            </a:extLst>
          </a:blip>
          <a:srcRect/>
          <a:stretch>
            <a:fillRect/>
          </a:stretch>
        </p:blipFill>
        <p:spPr bwMode="auto">
          <a:xfrm>
            <a:off x="568621" y="1441477"/>
            <a:ext cx="4789714" cy="2396495"/>
          </a:xfrm>
          <a:prstGeom prst="rect">
            <a:avLst/>
          </a:prstGeom>
          <a:noFill/>
          <a:ln>
            <a:noFill/>
          </a:ln>
        </p:spPr>
      </p:pic>
      <p:cxnSp>
        <p:nvCxnSpPr>
          <p:cNvPr id="6" name="Conector recto de flecha 5"/>
          <p:cNvCxnSpPr/>
          <p:nvPr/>
        </p:nvCxnSpPr>
        <p:spPr>
          <a:xfrm flipV="1">
            <a:off x="3373540" y="2129246"/>
            <a:ext cx="3615089" cy="613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CuadroTexto 6"/>
          <p:cNvSpPr txBox="1"/>
          <p:nvPr/>
        </p:nvSpPr>
        <p:spPr>
          <a:xfrm>
            <a:off x="7017698" y="1811719"/>
            <a:ext cx="3918857" cy="369332"/>
          </a:xfrm>
          <a:prstGeom prst="rect">
            <a:avLst/>
          </a:prstGeom>
          <a:noFill/>
        </p:spPr>
        <p:txBody>
          <a:bodyPr wrap="square" rtlCol="0">
            <a:spAutoFit/>
          </a:bodyPr>
          <a:lstStyle/>
          <a:p>
            <a:r>
              <a:rPr lang="es-CL" dirty="0" smtClean="0"/>
              <a:t>Puedo insertar directo columnas y filas.</a:t>
            </a:r>
            <a:endParaRPr lang="es-CL" dirty="0"/>
          </a:p>
        </p:txBody>
      </p:sp>
      <p:cxnSp>
        <p:nvCxnSpPr>
          <p:cNvPr id="11" name="Conector recto de flecha 10"/>
          <p:cNvCxnSpPr/>
          <p:nvPr/>
        </p:nvCxnSpPr>
        <p:spPr>
          <a:xfrm>
            <a:off x="2599509" y="3370217"/>
            <a:ext cx="5556215" cy="1097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8594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10" name="CuadroTexto 9"/>
          <p:cNvSpPr txBox="1"/>
          <p:nvPr/>
        </p:nvSpPr>
        <p:spPr>
          <a:xfrm>
            <a:off x="819806" y="850301"/>
            <a:ext cx="10980683" cy="400110"/>
          </a:xfrm>
          <a:prstGeom prst="rect">
            <a:avLst/>
          </a:prstGeom>
          <a:noFill/>
        </p:spPr>
        <p:txBody>
          <a:bodyPr wrap="square" rtlCol="0">
            <a:spAutoFit/>
          </a:bodyPr>
          <a:lstStyle/>
          <a:p>
            <a:r>
              <a:rPr lang="es-CL" u="sng" dirty="0" smtClean="0">
                <a:solidFill>
                  <a:schemeClr val="accent2">
                    <a:lumMod val="75000"/>
                  </a:schemeClr>
                </a:solidFill>
              </a:rPr>
              <a:t>                                                                                                                                                                  </a:t>
            </a:r>
            <a:r>
              <a:rPr lang="es-CL" sz="2000" u="sng" dirty="0" smtClean="0">
                <a:solidFill>
                  <a:schemeClr val="accent2">
                    <a:lumMod val="75000"/>
                  </a:schemeClr>
                </a:solidFill>
              </a:rPr>
              <a:t>Crear </a:t>
            </a:r>
            <a:r>
              <a:rPr lang="es-CL" sz="2000" u="sng" dirty="0">
                <a:solidFill>
                  <a:schemeClr val="accent2">
                    <a:lumMod val="75000"/>
                  </a:schemeClr>
                </a:solidFill>
              </a:rPr>
              <a:t>Tablas en </a:t>
            </a:r>
            <a:r>
              <a:rPr lang="es-CL" sz="2000" u="sng" dirty="0" smtClean="0">
                <a:solidFill>
                  <a:schemeClr val="accent2">
                    <a:lumMod val="75000"/>
                  </a:schemeClr>
                </a:solidFill>
              </a:rPr>
              <a:t>Word</a:t>
            </a:r>
            <a:endParaRPr lang="es-CL" sz="2000" u="sng" dirty="0">
              <a:solidFill>
                <a:schemeClr val="accent2">
                  <a:lumMod val="75000"/>
                </a:schemeClr>
              </a:solidFill>
            </a:endParaRPr>
          </a:p>
        </p:txBody>
      </p:sp>
      <p:sp>
        <p:nvSpPr>
          <p:cNvPr id="11" name="Rectángulo 10"/>
          <p:cNvSpPr/>
          <p:nvPr/>
        </p:nvSpPr>
        <p:spPr>
          <a:xfrm>
            <a:off x="539931" y="1425918"/>
            <a:ext cx="10968446" cy="646331"/>
          </a:xfrm>
          <a:prstGeom prst="rect">
            <a:avLst/>
          </a:prstGeom>
        </p:spPr>
        <p:txBody>
          <a:bodyPr wrap="square">
            <a:spAutoFit/>
          </a:bodyPr>
          <a:lstStyle/>
          <a:p>
            <a:r>
              <a:rPr lang="es-CL" dirty="0"/>
              <a:t>Con la opción de </a:t>
            </a:r>
            <a:r>
              <a:rPr lang="es-CL" b="1" dirty="0"/>
              <a:t>Tablas </a:t>
            </a:r>
            <a:r>
              <a:rPr lang="es-CL" b="1" dirty="0" err="1"/>
              <a:t>Rapidas</a:t>
            </a:r>
            <a:r>
              <a:rPr lang="es-CL" dirty="0"/>
              <a:t> podrá diseñar o aplicar formato a tablas predefinidas con un estilo específico. En la galería de Tablas rápidas podrá apreciar los diferentes</a:t>
            </a:r>
          </a:p>
        </p:txBody>
      </p:sp>
      <p:pic>
        <p:nvPicPr>
          <p:cNvPr id="12" name="Picture 2"/>
          <p:cNvPicPr>
            <a:picLocks noChangeAspect="1" noChangeArrowheads="1"/>
          </p:cNvPicPr>
          <p:nvPr/>
        </p:nvPicPr>
        <p:blipFill>
          <a:blip r:embed="rId2" cstate="print"/>
          <a:srcRect/>
          <a:stretch>
            <a:fillRect/>
          </a:stretch>
        </p:blipFill>
        <p:spPr bwMode="auto">
          <a:xfrm>
            <a:off x="3746119" y="2247756"/>
            <a:ext cx="3423295" cy="3541340"/>
          </a:xfrm>
          <a:prstGeom prst="rect">
            <a:avLst/>
          </a:prstGeom>
          <a:noFill/>
          <a:ln w="9525">
            <a:noFill/>
            <a:miter lim="800000"/>
            <a:headEnd/>
            <a:tailEnd/>
          </a:ln>
        </p:spPr>
      </p:pic>
    </p:spTree>
    <p:extLst>
      <p:ext uri="{BB962C8B-B14F-4D97-AF65-F5344CB8AC3E}">
        <p14:creationId xmlns:p14="http://schemas.microsoft.com/office/powerpoint/2010/main" val="295781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12" name="CuadroTexto 11"/>
          <p:cNvSpPr txBox="1"/>
          <p:nvPr/>
        </p:nvSpPr>
        <p:spPr>
          <a:xfrm>
            <a:off x="819806" y="850301"/>
            <a:ext cx="10980683" cy="400110"/>
          </a:xfrm>
          <a:prstGeom prst="rect">
            <a:avLst/>
          </a:prstGeom>
          <a:noFill/>
        </p:spPr>
        <p:txBody>
          <a:bodyPr wrap="square" rtlCol="0">
            <a:spAutoFit/>
          </a:bodyPr>
          <a:lstStyle/>
          <a:p>
            <a:r>
              <a:rPr lang="es-CL" u="sng" dirty="0" smtClean="0">
                <a:solidFill>
                  <a:schemeClr val="accent2">
                    <a:lumMod val="75000"/>
                  </a:schemeClr>
                </a:solidFill>
              </a:rPr>
              <a:t>                                                                                                                                                                     </a:t>
            </a:r>
            <a:r>
              <a:rPr lang="es-CL" sz="2000" u="sng" dirty="0" smtClean="0">
                <a:solidFill>
                  <a:schemeClr val="accent2">
                    <a:lumMod val="75000"/>
                  </a:schemeClr>
                </a:solidFill>
              </a:rPr>
              <a:t>Tablas en Word</a:t>
            </a:r>
            <a:endParaRPr lang="es-CL" sz="2000" u="sng" dirty="0">
              <a:solidFill>
                <a:schemeClr val="accent2">
                  <a:lumMod val="75000"/>
                </a:schemeClr>
              </a:solidFill>
            </a:endParaRPr>
          </a:p>
        </p:txBody>
      </p:sp>
      <p:pic>
        <p:nvPicPr>
          <p:cNvPr id="13" name="Picture 2"/>
          <p:cNvPicPr>
            <a:picLocks noChangeAspect="1" noChangeArrowheads="1"/>
          </p:cNvPicPr>
          <p:nvPr/>
        </p:nvPicPr>
        <p:blipFill>
          <a:blip r:embed="rId2" cstate="print"/>
          <a:srcRect/>
          <a:stretch>
            <a:fillRect/>
          </a:stretch>
        </p:blipFill>
        <p:spPr bwMode="auto">
          <a:xfrm>
            <a:off x="420505" y="1938693"/>
            <a:ext cx="11379984" cy="2685787"/>
          </a:xfrm>
          <a:prstGeom prst="rect">
            <a:avLst/>
          </a:prstGeom>
          <a:noFill/>
          <a:ln w="9525">
            <a:noFill/>
            <a:miter lim="800000"/>
            <a:headEnd/>
            <a:tailEnd/>
          </a:ln>
        </p:spPr>
      </p:pic>
    </p:spTree>
    <p:extLst>
      <p:ext uri="{BB962C8B-B14F-4D97-AF65-F5344CB8AC3E}">
        <p14:creationId xmlns:p14="http://schemas.microsoft.com/office/powerpoint/2010/main" val="2891671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8" name="CuadroTexto 7"/>
          <p:cNvSpPr txBox="1"/>
          <p:nvPr/>
        </p:nvSpPr>
        <p:spPr>
          <a:xfrm>
            <a:off x="819806" y="850301"/>
            <a:ext cx="10980683" cy="400110"/>
          </a:xfrm>
          <a:prstGeom prst="rect">
            <a:avLst/>
          </a:prstGeom>
          <a:noFill/>
        </p:spPr>
        <p:txBody>
          <a:bodyPr wrap="square" rtlCol="0">
            <a:spAutoFit/>
          </a:bodyPr>
          <a:lstStyle/>
          <a:p>
            <a:r>
              <a:rPr lang="es-CL" u="sng" dirty="0" smtClean="0">
                <a:solidFill>
                  <a:schemeClr val="accent2">
                    <a:lumMod val="75000"/>
                  </a:schemeClr>
                </a:solidFill>
              </a:rPr>
              <a:t>                                                                                                                                                         </a:t>
            </a:r>
            <a:r>
              <a:rPr lang="es-CL" sz="2000" u="sng" dirty="0" smtClean="0">
                <a:solidFill>
                  <a:schemeClr val="accent2">
                    <a:lumMod val="75000"/>
                  </a:schemeClr>
                </a:solidFill>
              </a:rPr>
              <a:t>Edición de Tablas en Word</a:t>
            </a:r>
            <a:endParaRPr lang="es-CL" sz="2000" u="sng" dirty="0">
              <a:solidFill>
                <a:schemeClr val="accent2">
                  <a:lumMod val="75000"/>
                </a:schemeClr>
              </a:solidFill>
            </a:endParaRPr>
          </a:p>
        </p:txBody>
      </p:sp>
      <p:sp>
        <p:nvSpPr>
          <p:cNvPr id="12" name="Marcador de contenido 11"/>
          <p:cNvSpPr>
            <a:spLocks noGrp="1"/>
          </p:cNvSpPr>
          <p:nvPr>
            <p:ph idx="1"/>
          </p:nvPr>
        </p:nvSpPr>
        <p:spPr>
          <a:xfrm>
            <a:off x="292659" y="1456293"/>
            <a:ext cx="10515600" cy="4351338"/>
          </a:xfrm>
        </p:spPr>
        <p:txBody>
          <a:bodyPr/>
          <a:lstStyle/>
          <a:p>
            <a:pPr marL="0" indent="0">
              <a:buNone/>
            </a:pPr>
            <a:r>
              <a:rPr lang="es-CL" dirty="0" smtClean="0"/>
              <a:t>Botón contrario puede editar la tabla</a:t>
            </a:r>
            <a:endParaRPr lang="es-CL" dirty="0"/>
          </a:p>
        </p:txBody>
      </p:sp>
      <p:pic>
        <p:nvPicPr>
          <p:cNvPr id="13" name="Imagen 12"/>
          <p:cNvPicPr>
            <a:picLocks noChangeAspect="1"/>
          </p:cNvPicPr>
          <p:nvPr/>
        </p:nvPicPr>
        <p:blipFill>
          <a:blip r:embed="rId2"/>
          <a:stretch>
            <a:fillRect/>
          </a:stretch>
        </p:blipFill>
        <p:spPr>
          <a:xfrm>
            <a:off x="9313822" y="1256941"/>
            <a:ext cx="2543175" cy="3267075"/>
          </a:xfrm>
          <a:prstGeom prst="rect">
            <a:avLst/>
          </a:prstGeom>
        </p:spPr>
      </p:pic>
      <p:sp>
        <p:nvSpPr>
          <p:cNvPr id="14" name="Rectángulo 13"/>
          <p:cNvSpPr/>
          <p:nvPr/>
        </p:nvSpPr>
        <p:spPr>
          <a:xfrm>
            <a:off x="363877" y="2420677"/>
            <a:ext cx="8089063" cy="830997"/>
          </a:xfrm>
          <a:prstGeom prst="rect">
            <a:avLst/>
          </a:prstGeom>
        </p:spPr>
        <p:txBody>
          <a:bodyPr wrap="square">
            <a:spAutoFit/>
          </a:bodyPr>
          <a:lstStyle/>
          <a:p>
            <a:r>
              <a:rPr lang="es-CL" sz="2400" dirty="0"/>
              <a:t>La operación de </a:t>
            </a:r>
            <a:r>
              <a:rPr lang="es-CL" sz="2400" b="1" dirty="0"/>
              <a:t>combinar celdas consiste </a:t>
            </a:r>
            <a:r>
              <a:rPr lang="es-CL" sz="2400" dirty="0"/>
              <a:t>en unir varias celdas  las que Ud. haya </a:t>
            </a:r>
            <a:r>
              <a:rPr lang="es-CL" sz="2400" dirty="0" err="1"/>
              <a:t>seleccionadoparaconvertirlas</a:t>
            </a:r>
            <a:r>
              <a:rPr lang="es-CL" sz="2400" dirty="0"/>
              <a:t> en una sola. </a:t>
            </a:r>
          </a:p>
        </p:txBody>
      </p:sp>
      <p:pic>
        <p:nvPicPr>
          <p:cNvPr id="15" name="Imagen 14"/>
          <p:cNvPicPr>
            <a:picLocks noChangeAspect="1"/>
          </p:cNvPicPr>
          <p:nvPr/>
        </p:nvPicPr>
        <p:blipFill>
          <a:blip r:embed="rId3"/>
          <a:stretch>
            <a:fillRect/>
          </a:stretch>
        </p:blipFill>
        <p:spPr>
          <a:xfrm>
            <a:off x="5652590" y="3667173"/>
            <a:ext cx="2800350" cy="2647950"/>
          </a:xfrm>
          <a:prstGeom prst="rect">
            <a:avLst/>
          </a:prstGeom>
        </p:spPr>
      </p:pic>
      <p:sp>
        <p:nvSpPr>
          <p:cNvPr id="16" name="Rectángulo 15"/>
          <p:cNvSpPr/>
          <p:nvPr/>
        </p:nvSpPr>
        <p:spPr>
          <a:xfrm>
            <a:off x="214147" y="3945783"/>
            <a:ext cx="5336312" cy="1200329"/>
          </a:xfrm>
          <a:prstGeom prst="rect">
            <a:avLst/>
          </a:prstGeom>
        </p:spPr>
        <p:txBody>
          <a:bodyPr wrap="square">
            <a:spAutoFit/>
          </a:bodyPr>
          <a:lstStyle/>
          <a:p>
            <a:r>
              <a:rPr lang="es-CL" sz="2400" dirty="0"/>
              <a:t>Es posible cambiar la orientación del texto de modo que en las celdas el texto aparezca en forma vertical.</a:t>
            </a:r>
          </a:p>
        </p:txBody>
      </p:sp>
      <p:cxnSp>
        <p:nvCxnSpPr>
          <p:cNvPr id="18" name="Conector recto de flecha 17"/>
          <p:cNvCxnSpPr/>
          <p:nvPr/>
        </p:nvCxnSpPr>
        <p:spPr>
          <a:xfrm>
            <a:off x="8265084" y="2836176"/>
            <a:ext cx="845413" cy="54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p:nvPr/>
        </p:nvCxnSpPr>
        <p:spPr>
          <a:xfrm flipH="1">
            <a:off x="8452940" y="3801291"/>
            <a:ext cx="1096009" cy="7446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3915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0" y="6609601"/>
            <a:ext cx="12192000" cy="248400"/>
          </a:xfrm>
          <a:prstGeom prst="rect">
            <a:avLst/>
          </a:prstGeom>
          <a:solidFill>
            <a:schemeClr val="tx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a:solidFill>
                <a:prstClr val="white">
                  <a:lumMod val="50000"/>
                </a:prstClr>
              </a:solidFill>
            </a:endParaRPr>
          </a:p>
        </p:txBody>
      </p:sp>
      <p:sp>
        <p:nvSpPr>
          <p:cNvPr id="7" name="CuadroTexto 6"/>
          <p:cNvSpPr txBox="1"/>
          <p:nvPr/>
        </p:nvSpPr>
        <p:spPr>
          <a:xfrm>
            <a:off x="819806" y="850301"/>
            <a:ext cx="10980683" cy="400110"/>
          </a:xfrm>
          <a:prstGeom prst="rect">
            <a:avLst/>
          </a:prstGeom>
          <a:noFill/>
        </p:spPr>
        <p:txBody>
          <a:bodyPr wrap="square" rtlCol="0">
            <a:spAutoFit/>
          </a:bodyPr>
          <a:lstStyle/>
          <a:p>
            <a:r>
              <a:rPr lang="es-CL" u="sng" dirty="0" smtClean="0">
                <a:solidFill>
                  <a:schemeClr val="accent2">
                    <a:lumMod val="75000"/>
                  </a:schemeClr>
                </a:solidFill>
              </a:rPr>
              <a:t>                                                                                                                                                        </a:t>
            </a:r>
            <a:r>
              <a:rPr lang="es-CL" sz="2000" u="sng" dirty="0" smtClean="0">
                <a:solidFill>
                  <a:schemeClr val="accent2">
                    <a:lumMod val="75000"/>
                  </a:schemeClr>
                </a:solidFill>
              </a:rPr>
              <a:t>Formato de tablas en Word</a:t>
            </a:r>
            <a:endParaRPr lang="es-CL" sz="2000" u="sng" dirty="0">
              <a:solidFill>
                <a:schemeClr val="accent2">
                  <a:lumMod val="75000"/>
                </a:schemeClr>
              </a:solidFill>
            </a:endParaRPr>
          </a:p>
        </p:txBody>
      </p:sp>
      <p:sp>
        <p:nvSpPr>
          <p:cNvPr id="9" name="2 Marcador de contenido"/>
          <p:cNvSpPr>
            <a:spLocks noGrp="1"/>
          </p:cNvSpPr>
          <p:nvPr>
            <p:ph idx="1"/>
          </p:nvPr>
        </p:nvSpPr>
        <p:spPr>
          <a:xfrm>
            <a:off x="457199" y="1916832"/>
            <a:ext cx="11343289" cy="4209331"/>
          </a:xfrm>
        </p:spPr>
        <p:txBody>
          <a:bodyPr/>
          <a:lstStyle/>
          <a:p>
            <a:r>
              <a:rPr lang="es-CL" dirty="0" smtClean="0"/>
              <a:t>El estilo aplicado a tablas trabaja de la misma manera que se desarrolló en la actividad de estilos aplicados a párrafos; en este caso estilo será aplicado a un objeto Tabla en Word.</a:t>
            </a:r>
            <a:endParaRPr lang="es-CL" dirty="0"/>
          </a:p>
        </p:txBody>
      </p:sp>
      <p:pic>
        <p:nvPicPr>
          <p:cNvPr id="10" name="Picture 2"/>
          <p:cNvPicPr>
            <a:picLocks noChangeAspect="1" noChangeArrowheads="1"/>
          </p:cNvPicPr>
          <p:nvPr/>
        </p:nvPicPr>
        <p:blipFill>
          <a:blip r:embed="rId2" cstate="print"/>
          <a:srcRect/>
          <a:stretch>
            <a:fillRect/>
          </a:stretch>
        </p:blipFill>
        <p:spPr bwMode="auto">
          <a:xfrm>
            <a:off x="3635934" y="3133009"/>
            <a:ext cx="3829050" cy="809625"/>
          </a:xfrm>
          <a:prstGeom prst="rect">
            <a:avLst/>
          </a:prstGeom>
          <a:noFill/>
          <a:ln w="9525">
            <a:noFill/>
            <a:miter lim="800000"/>
            <a:headEnd/>
            <a:tailEnd/>
          </a:ln>
        </p:spPr>
      </p:pic>
    </p:spTree>
    <p:extLst>
      <p:ext uri="{BB962C8B-B14F-4D97-AF65-F5344CB8AC3E}">
        <p14:creationId xmlns:p14="http://schemas.microsoft.com/office/powerpoint/2010/main" val="1280595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3237</TotalTime>
  <Words>691</Words>
  <Application>Microsoft Office PowerPoint</Application>
  <PresentationFormat>Personalizado</PresentationFormat>
  <Paragraphs>73</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Gabriela Alicia Pica Miranda</dc:creator>
  <cp:lastModifiedBy>robert-naomii</cp:lastModifiedBy>
  <cp:revision>62</cp:revision>
  <cp:lastPrinted>2018-03-09T21:41:17Z</cp:lastPrinted>
  <dcterms:created xsi:type="dcterms:W3CDTF">2018-03-09T15:33:17Z</dcterms:created>
  <dcterms:modified xsi:type="dcterms:W3CDTF">2019-03-06T22:59:47Z</dcterms:modified>
</cp:coreProperties>
</file>