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7" r:id="rId2"/>
    <p:sldId id="281" r:id="rId3"/>
    <p:sldId id="287" r:id="rId4"/>
    <p:sldId id="261" r:id="rId5"/>
    <p:sldId id="263" r:id="rId6"/>
    <p:sldId id="264" r:id="rId7"/>
    <p:sldId id="265" r:id="rId8"/>
    <p:sldId id="266" r:id="rId9"/>
    <p:sldId id="269" r:id="rId10"/>
    <p:sldId id="270" r:id="rId11"/>
    <p:sldId id="271" r:id="rId12"/>
    <p:sldId id="268" r:id="rId13"/>
    <p:sldId id="272" r:id="rId14"/>
    <p:sldId id="273" r:id="rId15"/>
    <p:sldId id="274" r:id="rId16"/>
    <p:sldId id="275" r:id="rId17"/>
    <p:sldId id="276" r:id="rId18"/>
    <p:sldId id="277" r:id="rId19"/>
    <p:sldId id="278" r:id="rId20"/>
    <p:sldId id="279" r:id="rId21"/>
    <p:sldId id="280" r:id="rId22"/>
    <p:sldId id="282" r:id="rId23"/>
    <p:sldId id="283" r:id="rId24"/>
    <p:sldId id="284" r:id="rId25"/>
    <p:sldId id="285" r:id="rId26"/>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4A15E99-512A-4055-ADCF-392CA3CA44C2}" type="datetimeFigureOut">
              <a:rPr lang="es-CL" smtClean="0"/>
              <a:t>06-03-2019</a:t>
            </a:fld>
            <a:endParaRPr lang="es-CL"/>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2586049-912F-4C00-BFDD-4F69509F71B6}" type="slidenum">
              <a:rPr lang="es-CL" smtClean="0"/>
              <a:t>‹Nº›</a:t>
            </a:fld>
            <a:endParaRPr lang="es-CL"/>
          </a:p>
        </p:txBody>
      </p:sp>
    </p:spTree>
    <p:extLst>
      <p:ext uri="{BB962C8B-B14F-4D97-AF65-F5344CB8AC3E}">
        <p14:creationId xmlns:p14="http://schemas.microsoft.com/office/powerpoint/2010/main" val="1169199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93CC5513-C85E-4AD1-A65A-6CD5F635E02A}" type="datetimeFigureOut">
              <a:rPr lang="es-CL" smtClean="0"/>
              <a:t>06-03-2019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209374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3CC5513-C85E-4AD1-A65A-6CD5F635E02A}" type="datetimeFigureOut">
              <a:rPr lang="es-CL" smtClean="0"/>
              <a:t>06-03-2019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312058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3CC5513-C85E-4AD1-A65A-6CD5F635E02A}" type="datetimeFigureOut">
              <a:rPr lang="es-CL" smtClean="0"/>
              <a:t>06-03-2019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317311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3CC5513-C85E-4AD1-A65A-6CD5F635E02A}" type="datetimeFigureOut">
              <a:rPr lang="es-CL" smtClean="0"/>
              <a:t>06-03-2019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415680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3CC5513-C85E-4AD1-A65A-6CD5F635E02A}" type="datetimeFigureOut">
              <a:rPr lang="es-CL" smtClean="0"/>
              <a:t>06-03-2019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398244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93CC5513-C85E-4AD1-A65A-6CD5F635E02A}" type="datetimeFigureOut">
              <a:rPr lang="es-CL" smtClean="0"/>
              <a:t>06-03-2019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282726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93CC5513-C85E-4AD1-A65A-6CD5F635E02A}" type="datetimeFigureOut">
              <a:rPr lang="es-CL" smtClean="0"/>
              <a:t>06-03-2019</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397289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93CC5513-C85E-4AD1-A65A-6CD5F635E02A}" type="datetimeFigureOut">
              <a:rPr lang="es-CL" smtClean="0"/>
              <a:t>06-03-2019</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91499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3CC5513-C85E-4AD1-A65A-6CD5F635E02A}" type="datetimeFigureOut">
              <a:rPr lang="es-CL" smtClean="0"/>
              <a:t>06-03-2019</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364547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3CC5513-C85E-4AD1-A65A-6CD5F635E02A}" type="datetimeFigureOut">
              <a:rPr lang="es-CL" smtClean="0"/>
              <a:t>06-03-2019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230595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3CC5513-C85E-4AD1-A65A-6CD5F635E02A}" type="datetimeFigureOut">
              <a:rPr lang="es-CL" smtClean="0"/>
              <a:t>06-03-2019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56575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C5513-C85E-4AD1-A65A-6CD5F635E02A}" type="datetimeFigureOut">
              <a:rPr lang="es-CL" smtClean="0"/>
              <a:t>06-03-2019</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958B5-6A0E-49C6-8DB3-8E961DB63449}" type="slidenum">
              <a:rPr lang="es-CL" smtClean="0"/>
              <a:t>‹Nº›</a:t>
            </a:fld>
            <a:endParaRPr lang="es-CL"/>
          </a:p>
        </p:txBody>
      </p:sp>
    </p:spTree>
    <p:extLst>
      <p:ext uri="{BB962C8B-B14F-4D97-AF65-F5344CB8AC3E}">
        <p14:creationId xmlns:p14="http://schemas.microsoft.com/office/powerpoint/2010/main" val="2753373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p:nvPr/>
        </p:nvSpPr>
        <p:spPr>
          <a:xfrm>
            <a:off x="3093359" y="4067162"/>
            <a:ext cx="8863241" cy="2308324"/>
          </a:xfrm>
          <a:prstGeom prst="rect">
            <a:avLst/>
          </a:prstGeom>
          <a:noFill/>
        </p:spPr>
        <p:txBody>
          <a:bodyPr wrap="square" rtlCol="0">
            <a:spAutoFit/>
          </a:bodyPr>
          <a:lstStyle/>
          <a:p>
            <a:pPr algn="r">
              <a:defRPr/>
            </a:pPr>
            <a:r>
              <a:rPr lang="es-CL" sz="3600" b="1" dirty="0" smtClean="0">
                <a:solidFill>
                  <a:prstClr val="black"/>
                </a:solidFill>
                <a:cs typeface="Calibri"/>
              </a:rPr>
              <a:t>Informática y Gráfica Computacional 2018 EVE194</a:t>
            </a:r>
          </a:p>
          <a:p>
            <a:pPr algn="r">
              <a:defRPr/>
            </a:pPr>
            <a:r>
              <a:rPr lang="es-CL" sz="3600" b="1" i="1" dirty="0" smtClean="0">
                <a:solidFill>
                  <a:srgbClr val="FF0000"/>
                </a:solidFill>
                <a:cs typeface="Calibri"/>
              </a:rPr>
              <a:t>Profesor: Mauricio Daza R.</a:t>
            </a:r>
          </a:p>
          <a:p>
            <a:pPr algn="r">
              <a:defRPr/>
            </a:pPr>
            <a:r>
              <a:rPr lang="es-CL" sz="3600" b="1" i="1" dirty="0" smtClean="0">
                <a:solidFill>
                  <a:srgbClr val="FF0000"/>
                </a:solidFill>
                <a:cs typeface="Calibri"/>
              </a:rPr>
              <a:t>mdazar@udla.cl </a:t>
            </a:r>
          </a:p>
        </p:txBody>
      </p:sp>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6" name="5 Título"/>
          <p:cNvSpPr>
            <a:spLocks noGrp="1"/>
          </p:cNvSpPr>
          <p:nvPr>
            <p:ph type="title"/>
          </p:nvPr>
        </p:nvSpPr>
        <p:spPr/>
        <p:txBody>
          <a:bodyPr/>
          <a:lstStyle/>
          <a:p>
            <a:endParaRPr lang="es-ES" dirty="0"/>
          </a:p>
        </p:txBody>
      </p:sp>
    </p:spTree>
    <p:extLst>
      <p:ext uri="{BB962C8B-B14F-4D97-AF65-F5344CB8AC3E}">
        <p14:creationId xmlns:p14="http://schemas.microsoft.com/office/powerpoint/2010/main" val="2178082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906517" y="1908949"/>
            <a:ext cx="8229600" cy="4209331"/>
          </a:xfrm>
        </p:spPr>
        <p:txBody>
          <a:bodyPr/>
          <a:lstStyle/>
          <a:p>
            <a:r>
              <a:rPr lang="es-CL" dirty="0" smtClean="0"/>
              <a:t>Tal como en el caso del formato de carácter, la forma más rápida de aplicar formato de párrafo es ocupar los botones disponibles en la barra de formato. También un buen grupo de actividades relativas a este tipo de formato podrá realizarlas con la regla.</a:t>
            </a:r>
          </a:p>
          <a:p>
            <a:r>
              <a:rPr lang="es-CL" b="1" dirty="0" smtClean="0"/>
              <a:t>a. Alineación</a:t>
            </a:r>
          </a:p>
          <a:p>
            <a:endParaRPr lang="es-CL" b="1" dirty="0" smtClean="0"/>
          </a:p>
          <a:p>
            <a:r>
              <a:rPr lang="es-CL" b="1" dirty="0" smtClean="0"/>
              <a:t>Sangrías </a:t>
            </a:r>
            <a:endParaRPr lang="es-CL" dirty="0"/>
          </a:p>
        </p:txBody>
      </p:sp>
      <p:pic>
        <p:nvPicPr>
          <p:cNvPr id="6" name="Picture 2"/>
          <p:cNvPicPr>
            <a:picLocks noChangeAspect="1" noChangeArrowheads="1"/>
          </p:cNvPicPr>
          <p:nvPr/>
        </p:nvPicPr>
        <p:blipFill>
          <a:blip r:embed="rId2" cstate="print"/>
          <a:srcRect/>
          <a:stretch>
            <a:fillRect/>
          </a:stretch>
        </p:blipFill>
        <p:spPr bwMode="auto">
          <a:xfrm>
            <a:off x="3465483" y="4073801"/>
            <a:ext cx="1295400" cy="34290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2865770" y="5074649"/>
            <a:ext cx="914400" cy="457200"/>
          </a:xfrm>
          <a:prstGeom prst="rect">
            <a:avLst/>
          </a:prstGeom>
          <a:noFill/>
          <a:ln w="9525">
            <a:noFill/>
            <a:miter lim="800000"/>
            <a:headEnd/>
            <a:tailEnd/>
          </a:ln>
        </p:spPr>
      </p:pic>
      <p:sp>
        <p:nvSpPr>
          <p:cNvPr id="8" name="CuadroTexto 7"/>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Formato de Párrafo</a:t>
            </a:r>
            <a:endParaRPr lang="es-CL" sz="2000" u="sng" dirty="0">
              <a:solidFill>
                <a:schemeClr val="accent2">
                  <a:lumMod val="75000"/>
                </a:schemeClr>
              </a:solidFill>
            </a:endParaRPr>
          </a:p>
        </p:txBody>
      </p:sp>
    </p:spTree>
    <p:extLst>
      <p:ext uri="{BB962C8B-B14F-4D97-AF65-F5344CB8AC3E}">
        <p14:creationId xmlns:p14="http://schemas.microsoft.com/office/powerpoint/2010/main" val="1555043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pic>
        <p:nvPicPr>
          <p:cNvPr id="7" name="Picture 3"/>
          <p:cNvPicPr>
            <a:picLocks noChangeAspect="1" noChangeArrowheads="1"/>
          </p:cNvPicPr>
          <p:nvPr/>
        </p:nvPicPr>
        <p:blipFill>
          <a:blip r:embed="rId2" cstate="print"/>
          <a:srcRect/>
          <a:stretch>
            <a:fillRect/>
          </a:stretch>
        </p:blipFill>
        <p:spPr bwMode="auto">
          <a:xfrm>
            <a:off x="1064507" y="1571054"/>
            <a:ext cx="8201025" cy="1638300"/>
          </a:xfrm>
          <a:prstGeom prst="rect">
            <a:avLst/>
          </a:prstGeom>
          <a:noFill/>
          <a:ln w="9525">
            <a:noFill/>
            <a:miter lim="800000"/>
            <a:headEnd/>
            <a:tailEnd/>
          </a:ln>
        </p:spPr>
      </p:pic>
      <p:sp>
        <p:nvSpPr>
          <p:cNvPr id="9" name="CuadroTexto 8"/>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Sangrías usando la regla y el menú formato</a:t>
            </a:r>
            <a:endParaRPr lang="es-CL" sz="2000" u="sng" dirty="0">
              <a:solidFill>
                <a:schemeClr val="accent2">
                  <a:lumMod val="75000"/>
                </a:schemeClr>
              </a:solidFill>
            </a:endParaRPr>
          </a:p>
        </p:txBody>
      </p:sp>
      <p:pic>
        <p:nvPicPr>
          <p:cNvPr id="10" name="Picture 2"/>
          <p:cNvPicPr>
            <a:picLocks noGrp="1" noChangeAspect="1" noChangeArrowheads="1"/>
          </p:cNvPicPr>
          <p:nvPr>
            <p:ph idx="1"/>
          </p:nvPr>
        </p:nvPicPr>
        <p:blipFill>
          <a:blip r:embed="rId3" cstate="print"/>
          <a:srcRect/>
          <a:stretch>
            <a:fillRect/>
          </a:stretch>
        </p:blipFill>
        <p:spPr bwMode="auto">
          <a:xfrm>
            <a:off x="3318641" y="2558935"/>
            <a:ext cx="3454334" cy="3846411"/>
          </a:xfrm>
          <a:prstGeom prst="rect">
            <a:avLst/>
          </a:prstGeom>
          <a:noFill/>
          <a:ln w="9525">
            <a:noFill/>
            <a:miter lim="800000"/>
            <a:headEnd/>
            <a:tailEnd/>
          </a:ln>
        </p:spPr>
      </p:pic>
    </p:spTree>
    <p:extLst>
      <p:ext uri="{BB962C8B-B14F-4D97-AF65-F5344CB8AC3E}">
        <p14:creationId xmlns:p14="http://schemas.microsoft.com/office/powerpoint/2010/main" val="510777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19"/>
            <a:ext cx="5550459" cy="4955413"/>
          </a:xfrm>
          <a:prstGeom prst="rect">
            <a:avLst/>
          </a:prstGeom>
        </p:spPr>
      </p:pic>
      <p:pic>
        <p:nvPicPr>
          <p:cNvPr id="4" name="Imagen 3" descr="logo_udl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924" y="162019"/>
            <a:ext cx="1961262" cy="683918"/>
          </a:xfrm>
          <a:prstGeom prst="rect">
            <a:avLst/>
          </a:prstGeom>
        </p:spPr>
      </p:pic>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945932" y="2027191"/>
            <a:ext cx="8229600" cy="4209331"/>
          </a:xfrm>
        </p:spPr>
        <p:txBody>
          <a:bodyPr>
            <a:normAutofit lnSpcReduction="10000"/>
          </a:bodyPr>
          <a:lstStyle/>
          <a:p>
            <a:r>
              <a:rPr lang="es-CL" dirty="0" smtClean="0"/>
              <a:t>Las tabulaciones son posiciones fijas a las cuales se desplaza el cursor cuando Ud. pulsa la tecla de tabulación TAB.</a:t>
            </a:r>
          </a:p>
          <a:p>
            <a:endParaRPr lang="es-CL" dirty="0" smtClean="0"/>
          </a:p>
          <a:p>
            <a:r>
              <a:rPr lang="es-CL" dirty="0" smtClean="0"/>
              <a:t>Cuando requiera insertar texto con formato de tabla, sin hacer uso de la utilidad tablas, pueden resultar muy apropiadas las tabulaciones. Como ya vimos, Word tiene definidas, por defecto, tabulaciones cada 1,25 </a:t>
            </a:r>
            <a:r>
              <a:rPr lang="es-CL" dirty="0" err="1" smtClean="0"/>
              <a:t>cms.</a:t>
            </a:r>
            <a:r>
              <a:rPr lang="es-CL" dirty="0" smtClean="0"/>
              <a:t> pero se pueden establecer tabulaciones en las posiciones que el usuario desee. Además podrá definir la alineación para cada tabulación.</a:t>
            </a:r>
            <a:endParaRPr lang="es-CL" dirty="0"/>
          </a:p>
        </p:txBody>
      </p:sp>
      <p:pic>
        <p:nvPicPr>
          <p:cNvPr id="6" name="Picture 2"/>
          <p:cNvPicPr>
            <a:picLocks noChangeAspect="1" noChangeArrowheads="1"/>
          </p:cNvPicPr>
          <p:nvPr/>
        </p:nvPicPr>
        <p:blipFill>
          <a:blip r:embed="rId4" cstate="print"/>
          <a:srcRect/>
          <a:stretch>
            <a:fillRect/>
          </a:stretch>
        </p:blipFill>
        <p:spPr bwMode="auto">
          <a:xfrm>
            <a:off x="8918513" y="2337107"/>
            <a:ext cx="1352550" cy="495300"/>
          </a:xfrm>
          <a:prstGeom prst="rect">
            <a:avLst/>
          </a:prstGeom>
          <a:noFill/>
          <a:ln w="9525">
            <a:noFill/>
            <a:miter lim="800000"/>
            <a:headEnd/>
            <a:tailEnd/>
          </a:ln>
        </p:spPr>
      </p:pic>
      <p:sp>
        <p:nvSpPr>
          <p:cNvPr id="7" name="CuadroTexto 6"/>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Tabulaciones</a:t>
            </a:r>
            <a:endParaRPr lang="es-CL" sz="2000" u="sng" dirty="0">
              <a:solidFill>
                <a:schemeClr val="accent2">
                  <a:lumMod val="75000"/>
                </a:schemeClr>
              </a:solidFill>
            </a:endParaRPr>
          </a:p>
        </p:txBody>
      </p:sp>
    </p:spTree>
    <p:extLst>
      <p:ext uri="{BB962C8B-B14F-4D97-AF65-F5344CB8AC3E}">
        <p14:creationId xmlns:p14="http://schemas.microsoft.com/office/powerpoint/2010/main" val="221466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19"/>
            <a:ext cx="5550459" cy="4955413"/>
          </a:xfrm>
          <a:prstGeom prst="rect">
            <a:avLst/>
          </a:prstGeom>
        </p:spPr>
      </p:pic>
      <p:pic>
        <p:nvPicPr>
          <p:cNvPr id="4" name="Imagen 3" descr="logo_udl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924" y="162019"/>
            <a:ext cx="1961262" cy="683918"/>
          </a:xfrm>
          <a:prstGeom prst="rect">
            <a:avLst/>
          </a:prstGeom>
        </p:spPr>
      </p:pic>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914400" y="1428101"/>
            <a:ext cx="8229600" cy="4209331"/>
          </a:xfrm>
        </p:spPr>
        <p:txBody>
          <a:bodyPr>
            <a:normAutofit fontScale="85000" lnSpcReduction="20000"/>
          </a:bodyPr>
          <a:lstStyle/>
          <a:p>
            <a:r>
              <a:rPr lang="es-CL" dirty="0" smtClean="0"/>
              <a:t>Si Ud. desea aplicar un formato más especializado de números o viñetas debe presionar</a:t>
            </a:r>
          </a:p>
          <a:p>
            <a:endParaRPr lang="es-CL" dirty="0" smtClean="0"/>
          </a:p>
          <a:p>
            <a:endParaRPr lang="es-CL" dirty="0" smtClean="0"/>
          </a:p>
          <a:p>
            <a:r>
              <a:rPr lang="es-CL" dirty="0" smtClean="0"/>
              <a:t>las opciones de las viñetas y numeración. Se abrirá el cuadro de diálogo Numeración y Viñetas que muestra una galería con las viñetas predeterminadas.</a:t>
            </a:r>
          </a:p>
          <a:p>
            <a:endParaRPr lang="es-CL" dirty="0" smtClean="0"/>
          </a:p>
          <a:p>
            <a:r>
              <a:rPr lang="es-CL" dirty="0" smtClean="0"/>
              <a:t>El cuadro de contiene tres fichas:</a:t>
            </a:r>
          </a:p>
          <a:p>
            <a:r>
              <a:rPr lang="es-CL" dirty="0" smtClean="0"/>
              <a:t> Viñetas</a:t>
            </a:r>
          </a:p>
          <a:p>
            <a:r>
              <a:rPr lang="es-CL" dirty="0" smtClean="0"/>
              <a:t>Números y Esquema </a:t>
            </a:r>
          </a:p>
          <a:p>
            <a:r>
              <a:rPr lang="es-CL" dirty="0" smtClean="0"/>
              <a:t>Numerado.</a:t>
            </a:r>
            <a:endParaRPr lang="es-CL" dirty="0"/>
          </a:p>
        </p:txBody>
      </p:sp>
      <p:pic>
        <p:nvPicPr>
          <p:cNvPr id="8" name="Picture 4"/>
          <p:cNvPicPr>
            <a:picLocks noChangeAspect="1" noChangeArrowheads="1"/>
          </p:cNvPicPr>
          <p:nvPr/>
        </p:nvPicPr>
        <p:blipFill>
          <a:blip r:embed="rId4" cstate="print"/>
          <a:srcRect/>
          <a:stretch>
            <a:fillRect/>
          </a:stretch>
        </p:blipFill>
        <p:spPr bwMode="auto">
          <a:xfrm>
            <a:off x="7849093" y="3586020"/>
            <a:ext cx="2589813" cy="2613075"/>
          </a:xfrm>
          <a:prstGeom prst="rect">
            <a:avLst/>
          </a:prstGeom>
          <a:noFill/>
          <a:ln w="9525">
            <a:noFill/>
            <a:miter lim="800000"/>
            <a:headEnd/>
            <a:tailEnd/>
          </a:ln>
        </p:spPr>
      </p:pic>
      <p:pic>
        <p:nvPicPr>
          <p:cNvPr id="9" name="Imagen 8"/>
          <p:cNvPicPr>
            <a:picLocks noChangeAspect="1"/>
          </p:cNvPicPr>
          <p:nvPr/>
        </p:nvPicPr>
        <p:blipFill>
          <a:blip r:embed="rId5"/>
          <a:stretch>
            <a:fillRect/>
          </a:stretch>
        </p:blipFill>
        <p:spPr>
          <a:xfrm>
            <a:off x="4595812" y="1771879"/>
            <a:ext cx="4829175" cy="1026500"/>
          </a:xfrm>
          <a:prstGeom prst="rect">
            <a:avLst/>
          </a:prstGeom>
        </p:spPr>
      </p:pic>
      <p:sp>
        <p:nvSpPr>
          <p:cNvPr id="10" name="CuadroTexto 9"/>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Numeración y Viñetas</a:t>
            </a:r>
            <a:endParaRPr lang="es-CL" sz="2000" u="sng" dirty="0">
              <a:solidFill>
                <a:schemeClr val="accent2">
                  <a:lumMod val="75000"/>
                </a:schemeClr>
              </a:solidFill>
            </a:endParaRPr>
          </a:p>
        </p:txBody>
      </p:sp>
    </p:spTree>
    <p:extLst>
      <p:ext uri="{BB962C8B-B14F-4D97-AF65-F5344CB8AC3E}">
        <p14:creationId xmlns:p14="http://schemas.microsoft.com/office/powerpoint/2010/main" val="3189412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19"/>
            <a:ext cx="5550459" cy="4955413"/>
          </a:xfrm>
          <a:prstGeom prst="rect">
            <a:avLst/>
          </a:prstGeom>
        </p:spPr>
      </p:pic>
      <p:pic>
        <p:nvPicPr>
          <p:cNvPr id="4" name="Imagen 3" descr="logo_udl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924" y="162019"/>
            <a:ext cx="1961262" cy="683918"/>
          </a:xfrm>
          <a:prstGeom prst="rect">
            <a:avLst/>
          </a:prstGeom>
        </p:spPr>
      </p:pic>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pic>
        <p:nvPicPr>
          <p:cNvPr id="5" name="Picture 2"/>
          <p:cNvPicPr>
            <a:picLocks noChangeAspect="1" noChangeArrowheads="1"/>
          </p:cNvPicPr>
          <p:nvPr/>
        </p:nvPicPr>
        <p:blipFill>
          <a:blip r:embed="rId4" cstate="print"/>
          <a:srcRect/>
          <a:stretch>
            <a:fillRect/>
          </a:stretch>
        </p:blipFill>
        <p:spPr bwMode="auto">
          <a:xfrm>
            <a:off x="1985286" y="1357156"/>
            <a:ext cx="2800350" cy="3686175"/>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4865606" y="1501172"/>
            <a:ext cx="5181600" cy="3305175"/>
          </a:xfrm>
          <a:prstGeom prst="rect">
            <a:avLst/>
          </a:prstGeom>
          <a:noFill/>
          <a:ln w="9525">
            <a:noFill/>
            <a:miter lim="800000"/>
            <a:headEnd/>
            <a:tailEnd/>
          </a:ln>
        </p:spPr>
      </p:pic>
      <p:sp>
        <p:nvSpPr>
          <p:cNvPr id="7" name="CuadroTexto 6"/>
          <p:cNvSpPr txBox="1"/>
          <p:nvPr/>
        </p:nvSpPr>
        <p:spPr>
          <a:xfrm>
            <a:off x="819806" y="850301"/>
            <a:ext cx="10980683" cy="400110"/>
          </a:xfrm>
          <a:prstGeom prst="rect">
            <a:avLst/>
          </a:prstGeom>
          <a:noFill/>
        </p:spPr>
        <p:txBody>
          <a:bodyPr wrap="square" rtlCol="0">
            <a:spAutoFit/>
          </a:bodyPr>
          <a:lstStyle/>
          <a:p>
            <a:r>
              <a:rPr lang="es-CL" sz="2000" u="sng" dirty="0" smtClean="0">
                <a:solidFill>
                  <a:schemeClr val="accent2">
                    <a:lumMod val="75000"/>
                  </a:schemeClr>
                </a:solidFill>
              </a:rPr>
              <a:t>                                                                                                                                                                             Viñetas</a:t>
            </a:r>
            <a:endParaRPr lang="es-CL" sz="2000" u="sng" dirty="0">
              <a:solidFill>
                <a:schemeClr val="accent2">
                  <a:lumMod val="75000"/>
                </a:schemeClr>
              </a:solidFill>
            </a:endParaRPr>
          </a:p>
        </p:txBody>
      </p:sp>
    </p:spTree>
    <p:extLst>
      <p:ext uri="{BB962C8B-B14F-4D97-AF65-F5344CB8AC3E}">
        <p14:creationId xmlns:p14="http://schemas.microsoft.com/office/powerpoint/2010/main" val="952774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1435659" y="1183735"/>
            <a:ext cx="8229600" cy="4209331"/>
          </a:xfrm>
        </p:spPr>
        <p:txBody>
          <a:bodyPr>
            <a:normAutofit fontScale="92500" lnSpcReduction="10000"/>
          </a:bodyPr>
          <a:lstStyle/>
          <a:p>
            <a:r>
              <a:rPr lang="es-CL" dirty="0"/>
              <a:t>Si Ud. ejecuta las opciones de	 </a:t>
            </a:r>
            <a:r>
              <a:rPr lang="es-CL" dirty="0" smtClean="0"/>
              <a:t>  aparecerá </a:t>
            </a:r>
            <a:r>
              <a:rPr lang="es-CL" dirty="0"/>
              <a:t>el siguiente cuadro de diálogo:</a:t>
            </a:r>
          </a:p>
          <a:p>
            <a:endParaRPr lang="es-CL" dirty="0" smtClean="0"/>
          </a:p>
          <a:p>
            <a:endParaRPr lang="es-CL" dirty="0"/>
          </a:p>
          <a:p>
            <a:endParaRPr lang="es-CL" dirty="0" smtClean="0"/>
          </a:p>
          <a:p>
            <a:endParaRPr lang="es-CL" dirty="0"/>
          </a:p>
          <a:p>
            <a:endParaRPr lang="es-CL" dirty="0" smtClean="0"/>
          </a:p>
          <a:p>
            <a:r>
              <a:rPr lang="es-CL" dirty="0" smtClean="0"/>
              <a:t>Si presiona la opción </a:t>
            </a:r>
            <a:r>
              <a:rPr lang="es-CL" b="1" dirty="0" smtClean="0"/>
              <a:t>Definir nuevo formato de número se abrirá el cuadro de diálogo Personalizar lista numerada</a:t>
            </a:r>
            <a:endParaRPr lang="es-CL" dirty="0"/>
          </a:p>
        </p:txBody>
      </p:sp>
      <p:pic>
        <p:nvPicPr>
          <p:cNvPr id="6" name="Picture 2"/>
          <p:cNvPicPr>
            <a:picLocks noChangeAspect="1" noChangeArrowheads="1"/>
          </p:cNvPicPr>
          <p:nvPr/>
        </p:nvPicPr>
        <p:blipFill>
          <a:blip r:embed="rId2" cstate="print"/>
          <a:srcRect/>
          <a:stretch>
            <a:fillRect/>
          </a:stretch>
        </p:blipFill>
        <p:spPr bwMode="auto">
          <a:xfrm>
            <a:off x="9537682" y="3529790"/>
            <a:ext cx="2094823" cy="302282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734542" y="1183735"/>
            <a:ext cx="581025" cy="44767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5343459" y="1688398"/>
            <a:ext cx="1944216" cy="2482816"/>
          </a:xfrm>
          <a:prstGeom prst="rect">
            <a:avLst/>
          </a:prstGeom>
          <a:noFill/>
          <a:ln w="9525">
            <a:noFill/>
            <a:miter lim="800000"/>
            <a:headEnd/>
            <a:tailEnd/>
          </a:ln>
        </p:spPr>
      </p:pic>
      <p:sp>
        <p:nvSpPr>
          <p:cNvPr id="9" name="CuadroTexto 8"/>
          <p:cNvSpPr txBox="1"/>
          <p:nvPr/>
        </p:nvSpPr>
        <p:spPr>
          <a:xfrm>
            <a:off x="819806" y="850301"/>
            <a:ext cx="10980683" cy="400110"/>
          </a:xfrm>
          <a:prstGeom prst="rect">
            <a:avLst/>
          </a:prstGeom>
          <a:noFill/>
        </p:spPr>
        <p:txBody>
          <a:bodyPr wrap="square" rtlCol="0">
            <a:spAutoFit/>
          </a:bodyPr>
          <a:lstStyle/>
          <a:p>
            <a:r>
              <a:rPr lang="es-CL" sz="2000" u="sng" dirty="0" smtClean="0">
                <a:solidFill>
                  <a:schemeClr val="accent2">
                    <a:lumMod val="75000"/>
                  </a:schemeClr>
                </a:solidFill>
              </a:rPr>
              <a:t>                                                                                                                                                                      Numeración</a:t>
            </a:r>
            <a:endParaRPr lang="es-CL" sz="2000" u="sng" dirty="0">
              <a:solidFill>
                <a:schemeClr val="accent2">
                  <a:lumMod val="75000"/>
                </a:schemeClr>
              </a:solidFill>
            </a:endParaRPr>
          </a:p>
        </p:txBody>
      </p:sp>
    </p:spTree>
    <p:extLst>
      <p:ext uri="{BB962C8B-B14F-4D97-AF65-F5344CB8AC3E}">
        <p14:creationId xmlns:p14="http://schemas.microsoft.com/office/powerpoint/2010/main" val="3252361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873672" y="1830122"/>
            <a:ext cx="10444655" cy="4209331"/>
          </a:xfrm>
        </p:spPr>
        <p:txBody>
          <a:bodyPr>
            <a:normAutofit/>
          </a:bodyPr>
          <a:lstStyle/>
          <a:p>
            <a:r>
              <a:rPr lang="es-CL" dirty="0" smtClean="0"/>
              <a:t>Aunque podría afirmarse que es un formato de párrafo, lo cierto es que sirve para dar formato a listas. La </a:t>
            </a:r>
            <a:r>
              <a:rPr lang="es-CL" b="1" dirty="0" smtClean="0"/>
              <a:t>Numeración le permitirá colocar números a los párrafos que Ud. haya seleccionado.</a:t>
            </a:r>
          </a:p>
          <a:p>
            <a:r>
              <a:rPr lang="es-CL" dirty="0" smtClean="0"/>
              <a:t>Con las </a:t>
            </a:r>
            <a:r>
              <a:rPr lang="es-CL" b="1" dirty="0" smtClean="0"/>
              <a:t>Viñetas en cambio, podrá destacarlos mediante un símbolo del juego de caracteres que </a:t>
            </a:r>
            <a:r>
              <a:rPr lang="es-CL" dirty="0" smtClean="0"/>
              <a:t>haya elegido o mediante una imagen, según sus preferencias. Ambos recursos pueden ser aplicados utilizando los botones disponibles en la barra de formato.</a:t>
            </a:r>
            <a:endParaRPr lang="es-CL" dirty="0"/>
          </a:p>
        </p:txBody>
      </p:sp>
      <p:sp>
        <p:nvSpPr>
          <p:cNvPr id="6" name="CuadroTexto 5"/>
          <p:cNvSpPr txBox="1"/>
          <p:nvPr/>
        </p:nvSpPr>
        <p:spPr>
          <a:xfrm>
            <a:off x="819806" y="850301"/>
            <a:ext cx="10980683" cy="400110"/>
          </a:xfrm>
          <a:prstGeom prst="rect">
            <a:avLst/>
          </a:prstGeom>
          <a:noFill/>
        </p:spPr>
        <p:txBody>
          <a:bodyPr wrap="square" rtlCol="0">
            <a:spAutoFit/>
          </a:bodyPr>
          <a:lstStyle/>
          <a:p>
            <a:r>
              <a:rPr lang="es-CL" sz="2000" u="sng" dirty="0" smtClean="0">
                <a:solidFill>
                  <a:schemeClr val="accent2">
                    <a:lumMod val="75000"/>
                  </a:schemeClr>
                </a:solidFill>
              </a:rPr>
              <a:t>                                                                                                                                                     Numeración y viñetas</a:t>
            </a:r>
            <a:endParaRPr lang="es-CL" sz="2000" u="sng" dirty="0">
              <a:solidFill>
                <a:schemeClr val="accent2">
                  <a:lumMod val="75000"/>
                </a:schemeClr>
              </a:solidFill>
            </a:endParaRPr>
          </a:p>
        </p:txBody>
      </p:sp>
    </p:spTree>
    <p:extLst>
      <p:ext uri="{BB962C8B-B14F-4D97-AF65-F5344CB8AC3E}">
        <p14:creationId xmlns:p14="http://schemas.microsoft.com/office/powerpoint/2010/main" val="67016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614855" y="1956246"/>
            <a:ext cx="11185634" cy="4209331"/>
          </a:xfrm>
        </p:spPr>
        <p:txBody>
          <a:bodyPr>
            <a:normAutofit/>
          </a:bodyPr>
          <a:lstStyle/>
          <a:p>
            <a:r>
              <a:rPr lang="es-CL" dirty="0" smtClean="0"/>
              <a:t>El formato columnas corresponde, con propiedad, a un formato de documento o secciones más que a un formato de párrafo. De hecho, cuando Ud. lo aplique a párrafos, Word automáticamente insertará un salto de sección antes y después de los párrafos a los cuales aplicó el formato. Otro hecho que confirma lo afirmado es que el formato columnas es capaz de quebrar un párrafo, dependiendo del número de líneas del párrafo que se haya seleccionado. Puede darse el caso entonces, que ciertas líneas de un párrafo tengan un formato de columnas y las restantes otro formato.</a:t>
            </a:r>
            <a:endParaRPr lang="es-CL" dirty="0"/>
          </a:p>
        </p:txBody>
      </p:sp>
      <p:sp>
        <p:nvSpPr>
          <p:cNvPr id="6" name="CuadroTexto 5"/>
          <p:cNvSpPr txBox="1"/>
          <p:nvPr/>
        </p:nvSpPr>
        <p:spPr>
          <a:xfrm>
            <a:off x="819806" y="850301"/>
            <a:ext cx="10980683" cy="400110"/>
          </a:xfrm>
          <a:prstGeom prst="rect">
            <a:avLst/>
          </a:prstGeom>
          <a:noFill/>
        </p:spPr>
        <p:txBody>
          <a:bodyPr wrap="square" rtlCol="0">
            <a:spAutoFit/>
          </a:bodyPr>
          <a:lstStyle/>
          <a:p>
            <a:r>
              <a:rPr lang="es-CL" sz="2000" u="sng" dirty="0" smtClean="0">
                <a:solidFill>
                  <a:schemeClr val="accent2">
                    <a:lumMod val="75000"/>
                  </a:schemeClr>
                </a:solidFill>
              </a:rPr>
              <a:t>                                                                                                                                                                        Columnas</a:t>
            </a:r>
            <a:endParaRPr lang="es-CL" sz="2000" u="sng" dirty="0">
              <a:solidFill>
                <a:schemeClr val="accent2">
                  <a:lumMod val="75000"/>
                </a:schemeClr>
              </a:solidFill>
            </a:endParaRPr>
          </a:p>
        </p:txBody>
      </p:sp>
      <p:pic>
        <p:nvPicPr>
          <p:cNvPr id="7" name="Imagen 6"/>
          <p:cNvPicPr>
            <a:picLocks noChangeAspect="1"/>
          </p:cNvPicPr>
          <p:nvPr/>
        </p:nvPicPr>
        <p:blipFill>
          <a:blip r:embed="rId2"/>
          <a:stretch>
            <a:fillRect/>
          </a:stretch>
        </p:blipFill>
        <p:spPr>
          <a:xfrm>
            <a:off x="6481938" y="5244589"/>
            <a:ext cx="3467100" cy="1143000"/>
          </a:xfrm>
          <a:prstGeom prst="rect">
            <a:avLst/>
          </a:prstGeom>
        </p:spPr>
      </p:pic>
    </p:spTree>
    <p:extLst>
      <p:ext uri="{BB962C8B-B14F-4D97-AF65-F5344CB8AC3E}">
        <p14:creationId xmlns:p14="http://schemas.microsoft.com/office/powerpoint/2010/main" val="1301486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1813035" y="1357156"/>
            <a:ext cx="8229600" cy="4209331"/>
          </a:xfrm>
        </p:spPr>
        <p:txBody>
          <a:bodyPr/>
          <a:lstStyle/>
          <a:p>
            <a:pPr lvl="4"/>
            <a:r>
              <a:rPr lang="es-CL" b="1" dirty="0" smtClean="0"/>
              <a:t>El cuadro de diálogo</a:t>
            </a:r>
            <a:endParaRPr lang="es-CL" dirty="0"/>
          </a:p>
        </p:txBody>
      </p:sp>
      <p:pic>
        <p:nvPicPr>
          <p:cNvPr id="6" name="Picture 2"/>
          <p:cNvPicPr>
            <a:picLocks noChangeAspect="1" noChangeArrowheads="1"/>
          </p:cNvPicPr>
          <p:nvPr/>
        </p:nvPicPr>
        <p:blipFill>
          <a:blip r:embed="rId2" cstate="print"/>
          <a:srcRect/>
          <a:stretch>
            <a:fillRect/>
          </a:stretch>
        </p:blipFill>
        <p:spPr bwMode="auto">
          <a:xfrm>
            <a:off x="1751371" y="1429164"/>
            <a:ext cx="1571625" cy="257175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135747" y="1789204"/>
            <a:ext cx="3990975" cy="3000375"/>
          </a:xfrm>
          <a:prstGeom prst="rect">
            <a:avLst/>
          </a:prstGeom>
          <a:noFill/>
          <a:ln w="9525">
            <a:noFill/>
            <a:miter lim="800000"/>
            <a:headEnd/>
            <a:tailEnd/>
          </a:ln>
        </p:spPr>
      </p:pic>
      <p:sp>
        <p:nvSpPr>
          <p:cNvPr id="8" name="CuadroTexto 7"/>
          <p:cNvSpPr txBox="1"/>
          <p:nvPr/>
        </p:nvSpPr>
        <p:spPr>
          <a:xfrm>
            <a:off x="605658" y="880357"/>
            <a:ext cx="10980683" cy="400110"/>
          </a:xfrm>
          <a:prstGeom prst="rect">
            <a:avLst/>
          </a:prstGeom>
          <a:noFill/>
        </p:spPr>
        <p:txBody>
          <a:bodyPr wrap="square" rtlCol="0">
            <a:spAutoFit/>
          </a:bodyPr>
          <a:lstStyle/>
          <a:p>
            <a:r>
              <a:rPr lang="es-CL" sz="2000" u="sng" dirty="0" smtClean="0">
                <a:solidFill>
                  <a:schemeClr val="accent2">
                    <a:lumMod val="75000"/>
                  </a:schemeClr>
                </a:solidFill>
              </a:rPr>
              <a:t>                                                                                                                                                                        Columnas</a:t>
            </a:r>
            <a:endParaRPr lang="es-CL" sz="2000" u="sng" dirty="0">
              <a:solidFill>
                <a:schemeClr val="accent2">
                  <a:lumMod val="75000"/>
                </a:schemeClr>
              </a:solidFill>
            </a:endParaRPr>
          </a:p>
        </p:txBody>
      </p:sp>
    </p:spTree>
    <p:extLst>
      <p:ext uri="{BB962C8B-B14F-4D97-AF65-F5344CB8AC3E}">
        <p14:creationId xmlns:p14="http://schemas.microsoft.com/office/powerpoint/2010/main" val="165207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1269125" y="1774943"/>
            <a:ext cx="8229600" cy="4209331"/>
          </a:xfrm>
        </p:spPr>
        <p:txBody>
          <a:bodyPr/>
          <a:lstStyle/>
          <a:p>
            <a:r>
              <a:rPr lang="es-CL" dirty="0" smtClean="0"/>
              <a:t>El ícono del menú ficha </a:t>
            </a:r>
            <a:r>
              <a:rPr lang="es-CL" b="1" dirty="0" smtClean="0"/>
              <a:t>Insertar; grupo Texto da formato al párrafo que Ud. </a:t>
            </a:r>
            <a:r>
              <a:rPr lang="es-CL" dirty="0" smtClean="0"/>
              <a:t>haya seleccionado o en el que se encuentre el punto de inserción con una letra inicial de mayor tamaño. Si Ud. selecciona varios párrafos el formato sólo se aplicará al primero de la selección.</a:t>
            </a:r>
          </a:p>
        </p:txBody>
      </p:sp>
      <p:sp>
        <p:nvSpPr>
          <p:cNvPr id="8" name="CuadroTexto 7"/>
          <p:cNvSpPr txBox="1"/>
          <p:nvPr/>
        </p:nvSpPr>
        <p:spPr>
          <a:xfrm>
            <a:off x="605658" y="880357"/>
            <a:ext cx="10980683" cy="400110"/>
          </a:xfrm>
          <a:prstGeom prst="rect">
            <a:avLst/>
          </a:prstGeom>
          <a:noFill/>
        </p:spPr>
        <p:txBody>
          <a:bodyPr wrap="square" rtlCol="0">
            <a:spAutoFit/>
          </a:bodyPr>
          <a:lstStyle/>
          <a:p>
            <a:r>
              <a:rPr lang="es-CL" sz="2000" u="sng" dirty="0" smtClean="0">
                <a:solidFill>
                  <a:schemeClr val="accent2">
                    <a:lumMod val="75000"/>
                  </a:schemeClr>
                </a:solidFill>
              </a:rPr>
              <a:t>                                                                                                                                                                     Letra Capital</a:t>
            </a:r>
            <a:endParaRPr lang="es-CL" sz="2000" u="sng" dirty="0">
              <a:solidFill>
                <a:schemeClr val="accent2">
                  <a:lumMod val="75000"/>
                </a:schemeClr>
              </a:solidFill>
            </a:endParaRPr>
          </a:p>
        </p:txBody>
      </p:sp>
      <p:pic>
        <p:nvPicPr>
          <p:cNvPr id="9" name="Imagen 8"/>
          <p:cNvPicPr>
            <a:picLocks noChangeAspect="1"/>
          </p:cNvPicPr>
          <p:nvPr/>
        </p:nvPicPr>
        <p:blipFill>
          <a:blip r:embed="rId2"/>
          <a:stretch>
            <a:fillRect/>
          </a:stretch>
        </p:blipFill>
        <p:spPr>
          <a:xfrm>
            <a:off x="4144360" y="4291891"/>
            <a:ext cx="1333500" cy="1047750"/>
          </a:xfrm>
          <a:prstGeom prst="rect">
            <a:avLst/>
          </a:prstGeom>
        </p:spPr>
      </p:pic>
    </p:spTree>
    <p:extLst>
      <p:ext uri="{BB962C8B-B14F-4D97-AF65-F5344CB8AC3E}">
        <p14:creationId xmlns:p14="http://schemas.microsoft.com/office/powerpoint/2010/main" val="2006624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8" name="7 Título"/>
          <p:cNvSpPr>
            <a:spLocks noGrp="1"/>
          </p:cNvSpPr>
          <p:nvPr>
            <p:ph type="title"/>
          </p:nvPr>
        </p:nvSpPr>
        <p:spPr/>
        <p:txBody>
          <a:bodyPr/>
          <a:lstStyle/>
          <a:p>
            <a:endParaRPr lang="es-ES"/>
          </a:p>
        </p:txBody>
      </p:sp>
      <p:sp>
        <p:nvSpPr>
          <p:cNvPr id="5" name="2 Marcador de contenido"/>
          <p:cNvSpPr>
            <a:spLocks noGrp="1"/>
          </p:cNvSpPr>
          <p:nvPr>
            <p:ph idx="4294967295"/>
          </p:nvPr>
        </p:nvSpPr>
        <p:spPr>
          <a:xfrm>
            <a:off x="1133475" y="1519238"/>
            <a:ext cx="11058525" cy="4210050"/>
          </a:xfrm>
        </p:spPr>
        <p:txBody>
          <a:bodyPr/>
          <a:lstStyle/>
          <a:p>
            <a:r>
              <a:rPr lang="es-CL" dirty="0" smtClean="0"/>
              <a:t>Para crear un nuevo archivo, teniendo o no un documento abierto en la pantalla, puede hacer uso del Botón Office opción </a:t>
            </a:r>
            <a:r>
              <a:rPr lang="es-CL" b="1" dirty="0" smtClean="0"/>
              <a:t>Nuevo</a:t>
            </a:r>
          </a:p>
          <a:p>
            <a:r>
              <a:rPr lang="es-CL" dirty="0" smtClean="0"/>
              <a:t>En esta ventana debe decidir si va a iniciar un documento en blanco o si utilizará alguna de las plantillas incorporadas para distintos tipos de documentos como Cartas, faxes, agendas, Informes, etc.</a:t>
            </a:r>
            <a:endParaRPr lang="es-CL" dirty="0"/>
          </a:p>
        </p:txBody>
      </p:sp>
      <p:pic>
        <p:nvPicPr>
          <p:cNvPr id="6" name="Imagen 5"/>
          <p:cNvPicPr>
            <a:picLocks noChangeAspect="1"/>
          </p:cNvPicPr>
          <p:nvPr/>
        </p:nvPicPr>
        <p:blipFill>
          <a:blip r:embed="rId2"/>
          <a:stretch>
            <a:fillRect/>
          </a:stretch>
        </p:blipFill>
        <p:spPr>
          <a:xfrm>
            <a:off x="1079937" y="3831022"/>
            <a:ext cx="9467193" cy="3026979"/>
          </a:xfrm>
          <a:prstGeom prst="rect">
            <a:avLst/>
          </a:prstGeom>
        </p:spPr>
      </p:pic>
      <p:sp>
        <p:nvSpPr>
          <p:cNvPr id="7" name="CuadroTexto 6"/>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Crear un nuevo documento en </a:t>
            </a:r>
            <a:r>
              <a:rPr lang="es-CL" sz="2000" u="sng" dirty="0" err="1" smtClean="0">
                <a:solidFill>
                  <a:schemeClr val="accent2">
                    <a:lumMod val="75000"/>
                  </a:schemeClr>
                </a:solidFill>
              </a:rPr>
              <a:t>word</a:t>
            </a:r>
            <a:endParaRPr lang="es-CL" sz="2000" u="sng" dirty="0">
              <a:solidFill>
                <a:schemeClr val="accent2">
                  <a:lumMod val="75000"/>
                </a:schemeClr>
              </a:solidFill>
            </a:endParaRPr>
          </a:p>
        </p:txBody>
      </p:sp>
    </p:spTree>
    <p:extLst>
      <p:ext uri="{BB962C8B-B14F-4D97-AF65-F5344CB8AC3E}">
        <p14:creationId xmlns:p14="http://schemas.microsoft.com/office/powerpoint/2010/main" val="2039554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685800" y="1227693"/>
            <a:ext cx="8229600" cy="4209331"/>
          </a:xfrm>
        </p:spPr>
        <p:txBody>
          <a:bodyPr/>
          <a:lstStyle/>
          <a:p>
            <a:r>
              <a:rPr lang="es-CL" dirty="0" smtClean="0"/>
              <a:t>Al ejecutar el comando, aparecerán opciones de letra capital que ve al lado izquierdo.</a:t>
            </a:r>
          </a:p>
          <a:p>
            <a:r>
              <a:rPr lang="es-CL" dirty="0" smtClean="0"/>
              <a:t>Si Ud. selecciona las </a:t>
            </a:r>
            <a:r>
              <a:rPr lang="es-CL" b="1" dirty="0" smtClean="0"/>
              <a:t>Opciones de letra capital se activarán las opciones inferiores del cuadro.</a:t>
            </a:r>
            <a:endParaRPr lang="es-CL" dirty="0" smtClean="0"/>
          </a:p>
          <a:p>
            <a:endParaRPr lang="es-CL" dirty="0"/>
          </a:p>
        </p:txBody>
      </p:sp>
      <p:pic>
        <p:nvPicPr>
          <p:cNvPr id="6" name="Picture 2"/>
          <p:cNvPicPr>
            <a:picLocks noChangeAspect="1" noChangeArrowheads="1"/>
          </p:cNvPicPr>
          <p:nvPr/>
        </p:nvPicPr>
        <p:blipFill>
          <a:blip r:embed="rId2" cstate="print"/>
          <a:srcRect/>
          <a:stretch>
            <a:fillRect/>
          </a:stretch>
        </p:blipFill>
        <p:spPr bwMode="auto">
          <a:xfrm>
            <a:off x="4549309" y="3070566"/>
            <a:ext cx="2305050" cy="2686050"/>
          </a:xfrm>
          <a:prstGeom prst="rect">
            <a:avLst/>
          </a:prstGeom>
          <a:noFill/>
          <a:ln w="9525">
            <a:noFill/>
            <a:miter lim="800000"/>
            <a:headEnd/>
            <a:tailEnd/>
          </a:ln>
        </p:spPr>
      </p:pic>
      <p:sp>
        <p:nvSpPr>
          <p:cNvPr id="7" name="CuadroTexto 6"/>
          <p:cNvSpPr txBox="1"/>
          <p:nvPr/>
        </p:nvSpPr>
        <p:spPr>
          <a:xfrm>
            <a:off x="605658" y="880357"/>
            <a:ext cx="10980683" cy="400110"/>
          </a:xfrm>
          <a:prstGeom prst="rect">
            <a:avLst/>
          </a:prstGeom>
          <a:noFill/>
        </p:spPr>
        <p:txBody>
          <a:bodyPr wrap="square" rtlCol="0">
            <a:spAutoFit/>
          </a:bodyPr>
          <a:lstStyle/>
          <a:p>
            <a:r>
              <a:rPr lang="es-CL" sz="2000" u="sng" dirty="0" smtClean="0">
                <a:solidFill>
                  <a:schemeClr val="accent2">
                    <a:lumMod val="75000"/>
                  </a:schemeClr>
                </a:solidFill>
              </a:rPr>
              <a:t>                                                                                                                                                                     Letra Capital</a:t>
            </a:r>
            <a:endParaRPr lang="es-CL" sz="2000" u="sng" dirty="0">
              <a:solidFill>
                <a:schemeClr val="accent2">
                  <a:lumMod val="75000"/>
                </a:schemeClr>
              </a:solidFill>
            </a:endParaRPr>
          </a:p>
        </p:txBody>
      </p:sp>
    </p:spTree>
    <p:extLst>
      <p:ext uri="{BB962C8B-B14F-4D97-AF65-F5344CB8AC3E}">
        <p14:creationId xmlns:p14="http://schemas.microsoft.com/office/powerpoint/2010/main" val="3350511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pic>
        <p:nvPicPr>
          <p:cNvPr id="5" name="Imagen 4"/>
          <p:cNvPicPr>
            <a:picLocks noChangeAspect="1"/>
          </p:cNvPicPr>
          <p:nvPr/>
        </p:nvPicPr>
        <p:blipFill>
          <a:blip r:embed="rId2"/>
          <a:stretch>
            <a:fillRect/>
          </a:stretch>
        </p:blipFill>
        <p:spPr>
          <a:xfrm>
            <a:off x="1824037" y="2413767"/>
            <a:ext cx="6715125" cy="1809750"/>
          </a:xfrm>
          <a:prstGeom prst="rect">
            <a:avLst/>
          </a:prstGeom>
        </p:spPr>
      </p:pic>
      <p:pic>
        <p:nvPicPr>
          <p:cNvPr id="6" name="Imagen 5"/>
          <p:cNvPicPr>
            <a:picLocks noChangeAspect="1"/>
          </p:cNvPicPr>
          <p:nvPr/>
        </p:nvPicPr>
        <p:blipFill>
          <a:blip r:embed="rId3"/>
          <a:stretch>
            <a:fillRect/>
          </a:stretch>
        </p:blipFill>
        <p:spPr>
          <a:xfrm>
            <a:off x="5835135" y="4511684"/>
            <a:ext cx="2419350" cy="1809750"/>
          </a:xfrm>
          <a:prstGeom prst="rect">
            <a:avLst/>
          </a:prstGeom>
        </p:spPr>
      </p:pic>
      <p:cxnSp>
        <p:nvCxnSpPr>
          <p:cNvPr id="8" name="Conector recto de flecha 7"/>
          <p:cNvCxnSpPr/>
          <p:nvPr/>
        </p:nvCxnSpPr>
        <p:spPr>
          <a:xfrm>
            <a:off x="5328745" y="3192517"/>
            <a:ext cx="591207" cy="12375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1064173" y="1412886"/>
            <a:ext cx="9301655" cy="646331"/>
          </a:xfrm>
          <a:prstGeom prst="rect">
            <a:avLst/>
          </a:prstGeom>
          <a:noFill/>
        </p:spPr>
        <p:txBody>
          <a:bodyPr wrap="square" rtlCol="0">
            <a:spAutoFit/>
          </a:bodyPr>
          <a:lstStyle/>
          <a:p>
            <a:r>
              <a:rPr lang="es-CL" dirty="0" smtClean="0"/>
              <a:t>Para cambiar rápidamente de mayúsculas a minúsculas o poner mayúsculas al inicio de cada oración podrás utilizar el siguiente acceso</a:t>
            </a:r>
            <a:endParaRPr lang="es-CL" dirty="0"/>
          </a:p>
        </p:txBody>
      </p:sp>
      <p:sp>
        <p:nvSpPr>
          <p:cNvPr id="10" name="CuadroTexto 9"/>
          <p:cNvSpPr txBox="1"/>
          <p:nvPr/>
        </p:nvSpPr>
        <p:spPr>
          <a:xfrm>
            <a:off x="605658" y="880357"/>
            <a:ext cx="10980683" cy="400110"/>
          </a:xfrm>
          <a:prstGeom prst="rect">
            <a:avLst/>
          </a:prstGeom>
          <a:noFill/>
        </p:spPr>
        <p:txBody>
          <a:bodyPr wrap="square" rtlCol="0">
            <a:spAutoFit/>
          </a:bodyPr>
          <a:lstStyle/>
          <a:p>
            <a:r>
              <a:rPr lang="es-CL" sz="2000" u="sng" dirty="0" smtClean="0">
                <a:solidFill>
                  <a:schemeClr val="accent2">
                    <a:lumMod val="75000"/>
                  </a:schemeClr>
                </a:solidFill>
              </a:rPr>
              <a:t>                                                                                                                                      Cambiar mayúscula minúscula</a:t>
            </a:r>
            <a:endParaRPr lang="es-CL" sz="2000" u="sng" dirty="0">
              <a:solidFill>
                <a:schemeClr val="accent2">
                  <a:lumMod val="75000"/>
                </a:schemeClr>
              </a:solidFill>
            </a:endParaRPr>
          </a:p>
        </p:txBody>
      </p:sp>
    </p:spTree>
    <p:extLst>
      <p:ext uri="{BB962C8B-B14F-4D97-AF65-F5344CB8AC3E}">
        <p14:creationId xmlns:p14="http://schemas.microsoft.com/office/powerpoint/2010/main" val="484130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1040524" y="1341391"/>
            <a:ext cx="8229600" cy="4209331"/>
          </a:xfrm>
        </p:spPr>
        <p:txBody>
          <a:bodyPr/>
          <a:lstStyle/>
          <a:p>
            <a:r>
              <a:rPr lang="es-CL" dirty="0" smtClean="0"/>
              <a:t>El ícono </a:t>
            </a:r>
            <a:r>
              <a:rPr lang="es-CL" b="1" dirty="0" smtClean="0"/>
              <a:t>Bordes y sombreado del menú ficha Inicio; grupo Párrafo permite aplicar </a:t>
            </a:r>
            <a:r>
              <a:rPr lang="es-CL" dirty="0" smtClean="0"/>
              <a:t>este formato al texto que Ud. haya seleccionado; a un párrafo, a una tabla y sus elementos o a las páginas de un documento.</a:t>
            </a:r>
            <a:endParaRPr lang="es-CL" dirty="0"/>
          </a:p>
        </p:txBody>
      </p:sp>
      <p:pic>
        <p:nvPicPr>
          <p:cNvPr id="6" name="Picture 2"/>
          <p:cNvPicPr>
            <a:picLocks noChangeAspect="1" noChangeArrowheads="1"/>
          </p:cNvPicPr>
          <p:nvPr/>
        </p:nvPicPr>
        <p:blipFill>
          <a:blip r:embed="rId2" cstate="print"/>
          <a:srcRect/>
          <a:stretch>
            <a:fillRect/>
          </a:stretch>
        </p:blipFill>
        <p:spPr bwMode="auto">
          <a:xfrm>
            <a:off x="6870576" y="3063204"/>
            <a:ext cx="1916787" cy="3211240"/>
          </a:xfrm>
          <a:prstGeom prst="rect">
            <a:avLst/>
          </a:prstGeom>
          <a:noFill/>
          <a:ln w="9525">
            <a:noFill/>
            <a:miter lim="800000"/>
            <a:headEnd/>
            <a:tailEnd/>
          </a:ln>
        </p:spPr>
      </p:pic>
      <p:sp>
        <p:nvSpPr>
          <p:cNvPr id="7" name="CuadroTexto 6"/>
          <p:cNvSpPr txBox="1"/>
          <p:nvPr/>
        </p:nvSpPr>
        <p:spPr>
          <a:xfrm>
            <a:off x="605658" y="880357"/>
            <a:ext cx="10980683" cy="400110"/>
          </a:xfrm>
          <a:prstGeom prst="rect">
            <a:avLst/>
          </a:prstGeom>
          <a:noFill/>
        </p:spPr>
        <p:txBody>
          <a:bodyPr wrap="square" rtlCol="0">
            <a:spAutoFit/>
          </a:bodyPr>
          <a:lstStyle/>
          <a:p>
            <a:r>
              <a:rPr lang="es-CL" sz="2000" u="sng" dirty="0" smtClean="0">
                <a:solidFill>
                  <a:schemeClr val="accent2">
                    <a:lumMod val="75000"/>
                  </a:schemeClr>
                </a:solidFill>
              </a:rPr>
              <a:t>                                                                                                                                                       Bordes y sombreado</a:t>
            </a:r>
            <a:endParaRPr lang="es-CL" sz="2000" u="sng" dirty="0">
              <a:solidFill>
                <a:schemeClr val="accent2">
                  <a:lumMod val="75000"/>
                </a:schemeClr>
              </a:solidFill>
            </a:endParaRPr>
          </a:p>
        </p:txBody>
      </p:sp>
    </p:spTree>
    <p:extLst>
      <p:ext uri="{BB962C8B-B14F-4D97-AF65-F5344CB8AC3E}">
        <p14:creationId xmlns:p14="http://schemas.microsoft.com/office/powerpoint/2010/main" val="2339936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2677017" y="1431980"/>
            <a:ext cx="5019675" cy="3790950"/>
          </a:xfrm>
          <a:prstGeom prst="rect">
            <a:avLst/>
          </a:prstGeom>
          <a:noFill/>
          <a:ln w="9525">
            <a:noFill/>
            <a:miter lim="800000"/>
            <a:headEnd/>
            <a:tailEnd/>
          </a:ln>
        </p:spPr>
      </p:pic>
      <p:sp>
        <p:nvSpPr>
          <p:cNvPr id="6" name="CuadroTexto 5"/>
          <p:cNvSpPr txBox="1"/>
          <p:nvPr/>
        </p:nvSpPr>
        <p:spPr>
          <a:xfrm>
            <a:off x="605658" y="880357"/>
            <a:ext cx="10980683" cy="400110"/>
          </a:xfrm>
          <a:prstGeom prst="rect">
            <a:avLst/>
          </a:prstGeom>
          <a:noFill/>
        </p:spPr>
        <p:txBody>
          <a:bodyPr wrap="square" rtlCol="0">
            <a:spAutoFit/>
          </a:bodyPr>
          <a:lstStyle/>
          <a:p>
            <a:r>
              <a:rPr lang="es-CL" sz="2000" u="sng" dirty="0" smtClean="0">
                <a:solidFill>
                  <a:schemeClr val="accent2">
                    <a:lumMod val="75000"/>
                  </a:schemeClr>
                </a:solidFill>
              </a:rPr>
              <a:t>                                                                                                                                                       Bordes y sombreado</a:t>
            </a:r>
            <a:endParaRPr lang="es-CL" sz="2000" u="sng" dirty="0">
              <a:solidFill>
                <a:schemeClr val="accent2">
                  <a:lumMod val="75000"/>
                </a:schemeClr>
              </a:solidFill>
            </a:endParaRPr>
          </a:p>
        </p:txBody>
      </p:sp>
    </p:spTree>
    <p:extLst>
      <p:ext uri="{BB962C8B-B14F-4D97-AF65-F5344CB8AC3E}">
        <p14:creationId xmlns:p14="http://schemas.microsoft.com/office/powerpoint/2010/main" val="1729413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CuadroTexto 4"/>
          <p:cNvSpPr txBox="1"/>
          <p:nvPr/>
        </p:nvSpPr>
        <p:spPr>
          <a:xfrm>
            <a:off x="605658" y="880357"/>
            <a:ext cx="10980683" cy="400110"/>
          </a:xfrm>
          <a:prstGeom prst="rect">
            <a:avLst/>
          </a:prstGeom>
          <a:noFill/>
        </p:spPr>
        <p:txBody>
          <a:bodyPr wrap="square" rtlCol="0">
            <a:spAutoFit/>
          </a:bodyPr>
          <a:lstStyle/>
          <a:p>
            <a:r>
              <a:rPr lang="es-CL" sz="2000" u="sng" dirty="0" smtClean="0">
                <a:solidFill>
                  <a:schemeClr val="accent2">
                    <a:lumMod val="75000"/>
                  </a:schemeClr>
                </a:solidFill>
              </a:rPr>
              <a:t>                                                                                                                                                       Buscar y reemplazar</a:t>
            </a:r>
            <a:endParaRPr lang="es-CL" sz="2000" u="sng" dirty="0">
              <a:solidFill>
                <a:schemeClr val="accent2">
                  <a:lumMod val="75000"/>
                </a:schemeClr>
              </a:solidFill>
            </a:endParaRPr>
          </a:p>
        </p:txBody>
      </p:sp>
      <p:sp>
        <p:nvSpPr>
          <p:cNvPr id="6" name="CuadroTexto 5"/>
          <p:cNvSpPr txBox="1"/>
          <p:nvPr/>
        </p:nvSpPr>
        <p:spPr>
          <a:xfrm>
            <a:off x="968265" y="1675639"/>
            <a:ext cx="10255468" cy="646331"/>
          </a:xfrm>
          <a:prstGeom prst="rect">
            <a:avLst/>
          </a:prstGeom>
          <a:noFill/>
        </p:spPr>
        <p:txBody>
          <a:bodyPr wrap="square" rtlCol="0">
            <a:spAutoFit/>
          </a:bodyPr>
          <a:lstStyle/>
          <a:p>
            <a:r>
              <a:rPr lang="es-CL" dirty="0" smtClean="0"/>
              <a:t>El comando buscar y reemplazar nos permite buscar una palabra determinada en todo el texto y además la posibilidad de reemplazarla por otra rápidamente.</a:t>
            </a:r>
            <a:endParaRPr lang="es-CL" dirty="0"/>
          </a:p>
        </p:txBody>
      </p:sp>
      <p:pic>
        <p:nvPicPr>
          <p:cNvPr id="7" name="Imagen 6"/>
          <p:cNvPicPr>
            <a:picLocks noChangeAspect="1"/>
          </p:cNvPicPr>
          <p:nvPr/>
        </p:nvPicPr>
        <p:blipFill>
          <a:blip r:embed="rId2"/>
          <a:stretch>
            <a:fillRect/>
          </a:stretch>
        </p:blipFill>
        <p:spPr>
          <a:xfrm>
            <a:off x="968265" y="2586247"/>
            <a:ext cx="10033109" cy="1141522"/>
          </a:xfrm>
          <a:prstGeom prst="rect">
            <a:avLst/>
          </a:prstGeom>
        </p:spPr>
      </p:pic>
      <p:pic>
        <p:nvPicPr>
          <p:cNvPr id="9" name="Imagen 8"/>
          <p:cNvPicPr>
            <a:picLocks noChangeAspect="1"/>
          </p:cNvPicPr>
          <p:nvPr/>
        </p:nvPicPr>
        <p:blipFill>
          <a:blip r:embed="rId3"/>
          <a:stretch>
            <a:fillRect/>
          </a:stretch>
        </p:blipFill>
        <p:spPr>
          <a:xfrm>
            <a:off x="4020206" y="4100720"/>
            <a:ext cx="4367540" cy="1735050"/>
          </a:xfrm>
          <a:prstGeom prst="rect">
            <a:avLst/>
          </a:prstGeom>
        </p:spPr>
      </p:pic>
    </p:spTree>
    <p:extLst>
      <p:ext uri="{BB962C8B-B14F-4D97-AF65-F5344CB8AC3E}">
        <p14:creationId xmlns:p14="http://schemas.microsoft.com/office/powerpoint/2010/main" val="2985011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CuadroTexto 4"/>
          <p:cNvSpPr txBox="1"/>
          <p:nvPr/>
        </p:nvSpPr>
        <p:spPr>
          <a:xfrm>
            <a:off x="740978" y="383897"/>
            <a:ext cx="7685690" cy="1323439"/>
          </a:xfrm>
          <a:prstGeom prst="rect">
            <a:avLst/>
          </a:prstGeom>
          <a:noFill/>
        </p:spPr>
        <p:txBody>
          <a:bodyPr wrap="square" rtlCol="0">
            <a:spAutoFit/>
          </a:bodyPr>
          <a:lstStyle/>
          <a:p>
            <a:r>
              <a:rPr lang="es-CL" sz="2000" b="1" dirty="0" smtClean="0"/>
              <a:t>Actividad N° 1 clase 2</a:t>
            </a:r>
          </a:p>
          <a:p>
            <a:r>
              <a:rPr lang="es-CL" sz="2000" dirty="0" smtClean="0"/>
              <a:t>Elaborar utilizando plantilla su CV</a:t>
            </a:r>
          </a:p>
          <a:p>
            <a:endParaRPr lang="es-CL" sz="2000" dirty="0"/>
          </a:p>
          <a:p>
            <a:endParaRPr lang="es-CL" sz="2000" dirty="0"/>
          </a:p>
        </p:txBody>
      </p:sp>
      <p:sp>
        <p:nvSpPr>
          <p:cNvPr id="6" name="CuadroTexto 5"/>
          <p:cNvSpPr txBox="1"/>
          <p:nvPr/>
        </p:nvSpPr>
        <p:spPr>
          <a:xfrm>
            <a:off x="740977" y="1101490"/>
            <a:ext cx="11114691" cy="5355312"/>
          </a:xfrm>
          <a:prstGeom prst="rect">
            <a:avLst/>
          </a:prstGeom>
          <a:noFill/>
        </p:spPr>
        <p:txBody>
          <a:bodyPr wrap="square" rtlCol="0">
            <a:spAutoFit/>
          </a:bodyPr>
          <a:lstStyle/>
          <a:p>
            <a:r>
              <a:rPr lang="es-CL" b="1" dirty="0" smtClean="0"/>
              <a:t>Actividad N° 2 clase 2</a:t>
            </a:r>
          </a:p>
          <a:p>
            <a:r>
              <a:rPr lang="es-CL" dirty="0" smtClean="0"/>
              <a:t>Mejorar el proyecto enviado la primera clase considerando lo siguiente:</a:t>
            </a:r>
            <a:endParaRPr lang="es-CL" dirty="0"/>
          </a:p>
          <a:p>
            <a:endParaRPr lang="es-CL" dirty="0" smtClean="0"/>
          </a:p>
          <a:p>
            <a:r>
              <a:rPr lang="es-CL" dirty="0" smtClean="0"/>
              <a:t>La estructura que debe dar al informe es la siguiente:</a:t>
            </a:r>
          </a:p>
          <a:p>
            <a:pPr marL="342900" indent="-342900">
              <a:buFont typeface="+mj-lt"/>
              <a:buAutoNum type="arabicPeriod"/>
            </a:pPr>
            <a:r>
              <a:rPr lang="es-CL" dirty="0" smtClean="0"/>
              <a:t>Primera hoja nombre del proyecto, integrantes (en orden alfabético y nombre del profesor, mes y año.</a:t>
            </a:r>
          </a:p>
          <a:p>
            <a:pPr marL="342900" indent="-342900">
              <a:buFont typeface="+mj-lt"/>
              <a:buAutoNum type="arabicPeriod"/>
            </a:pPr>
            <a:r>
              <a:rPr lang="es-CL" dirty="0" smtClean="0"/>
              <a:t>Índice</a:t>
            </a:r>
          </a:p>
          <a:p>
            <a:pPr marL="342900" indent="-342900">
              <a:buFont typeface="+mj-lt"/>
              <a:buAutoNum type="arabicPeriod"/>
            </a:pPr>
            <a:r>
              <a:rPr lang="es-CL" dirty="0" smtClean="0"/>
              <a:t>Objetivo del proyecto (señalar un objetivo general y al menos uno específico)</a:t>
            </a:r>
          </a:p>
          <a:p>
            <a:pPr marL="342900" indent="-342900">
              <a:buFont typeface="+mj-lt"/>
              <a:buAutoNum type="arabicPeriod"/>
            </a:pPr>
            <a:r>
              <a:rPr lang="es-CL" dirty="0" smtClean="0"/>
              <a:t>Desarrollo y explicación del proyecto (Acá incorporar todo el detalle del proyecto, destinatarios, lugar.</a:t>
            </a:r>
          </a:p>
          <a:p>
            <a:pPr marL="342900" indent="-342900">
              <a:buFont typeface="+mj-lt"/>
              <a:buAutoNum type="arabicPeriod"/>
            </a:pPr>
            <a:r>
              <a:rPr lang="es-CL" dirty="0" smtClean="0"/>
              <a:t>Recursos Asociados (recursos humanos y financieros necesarios para desarrollar el proyecto)</a:t>
            </a:r>
          </a:p>
          <a:p>
            <a:pPr marL="342900" indent="-342900">
              <a:buFont typeface="+mj-lt"/>
              <a:buAutoNum type="arabicPeriod"/>
            </a:pPr>
            <a:r>
              <a:rPr lang="es-CL" dirty="0" smtClean="0"/>
              <a:t>Imágenes del proyecto (logos, fotos de </a:t>
            </a:r>
            <a:r>
              <a:rPr lang="es-CL" dirty="0" err="1" smtClean="0"/>
              <a:t>banquetería</a:t>
            </a:r>
            <a:r>
              <a:rPr lang="es-CL" dirty="0" smtClean="0"/>
              <a:t>, etc.)</a:t>
            </a:r>
          </a:p>
          <a:p>
            <a:endParaRPr lang="es-CL" dirty="0" smtClean="0"/>
          </a:p>
          <a:p>
            <a:r>
              <a:rPr lang="es-CL" dirty="0" smtClean="0"/>
              <a:t>Márgenes : </a:t>
            </a:r>
            <a:r>
              <a:rPr lang="es-CL" b="1" dirty="0" smtClean="0"/>
              <a:t>Normal</a:t>
            </a:r>
          </a:p>
          <a:p>
            <a:r>
              <a:rPr lang="es-CL" dirty="0" smtClean="0"/>
              <a:t>Tipo de hoja: </a:t>
            </a:r>
            <a:r>
              <a:rPr lang="es-CL" b="1" dirty="0" smtClean="0"/>
              <a:t>Carta</a:t>
            </a:r>
          </a:p>
          <a:p>
            <a:r>
              <a:rPr lang="es-CL" dirty="0" smtClean="0"/>
              <a:t>Letra capital: La primera letra al inicio del Objetivo del Proyecto</a:t>
            </a:r>
          </a:p>
          <a:p>
            <a:r>
              <a:rPr lang="es-CL" dirty="0" smtClean="0"/>
              <a:t>Tipo de letra y tamaño: Título Principal: </a:t>
            </a:r>
            <a:r>
              <a:rPr lang="es-CL" b="1" dirty="0" smtClean="0"/>
              <a:t>Times New Roman tamaño 20</a:t>
            </a:r>
          </a:p>
          <a:p>
            <a:r>
              <a:rPr lang="es-CL" dirty="0"/>
              <a:t>	</a:t>
            </a:r>
            <a:r>
              <a:rPr lang="es-CL" dirty="0" smtClean="0"/>
              <a:t>	       Títulos de cada ítem:  </a:t>
            </a:r>
            <a:r>
              <a:rPr lang="es-CL" b="1" dirty="0" smtClean="0"/>
              <a:t>Times New Roman tamaño 14 – Negrita y cursiva.</a:t>
            </a:r>
          </a:p>
          <a:p>
            <a:r>
              <a:rPr lang="es-CL" dirty="0"/>
              <a:t>	</a:t>
            </a:r>
            <a:r>
              <a:rPr lang="es-CL" dirty="0" smtClean="0"/>
              <a:t>	        Texto: </a:t>
            </a:r>
            <a:r>
              <a:rPr lang="es-CL" b="1" dirty="0" smtClean="0"/>
              <a:t>Times New Roman tamaño 12</a:t>
            </a:r>
          </a:p>
          <a:p>
            <a:r>
              <a:rPr lang="es-CL" dirty="0" smtClean="0"/>
              <a:t>Texto: </a:t>
            </a:r>
            <a:r>
              <a:rPr lang="es-CL" b="1" dirty="0" smtClean="0"/>
              <a:t>Justificado</a:t>
            </a:r>
          </a:p>
          <a:p>
            <a:r>
              <a:rPr lang="es-CL" dirty="0" smtClean="0"/>
              <a:t>Viñetas y numeración: </a:t>
            </a:r>
            <a:r>
              <a:rPr lang="es-CL" b="1" dirty="0" smtClean="0"/>
              <a:t>Numerar cada ítem</a:t>
            </a:r>
          </a:p>
        </p:txBody>
      </p:sp>
    </p:spTree>
    <p:extLst>
      <p:ext uri="{BB962C8B-B14F-4D97-AF65-F5344CB8AC3E}">
        <p14:creationId xmlns:p14="http://schemas.microsoft.com/office/powerpoint/2010/main" val="845248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8" name="CuadroTexto 7"/>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Tamaño, márgenes y orientación del papel</a:t>
            </a:r>
            <a:endParaRPr lang="es-CL" sz="2000" u="sng" dirty="0">
              <a:solidFill>
                <a:schemeClr val="accent2">
                  <a:lumMod val="75000"/>
                </a:schemeClr>
              </a:solidFill>
            </a:endParaRPr>
          </a:p>
        </p:txBody>
      </p:sp>
      <p:pic>
        <p:nvPicPr>
          <p:cNvPr id="9" name="Imagen 8"/>
          <p:cNvPicPr>
            <a:picLocks noChangeAspect="1"/>
          </p:cNvPicPr>
          <p:nvPr/>
        </p:nvPicPr>
        <p:blipFill>
          <a:blip r:embed="rId2"/>
          <a:stretch>
            <a:fillRect/>
          </a:stretch>
        </p:blipFill>
        <p:spPr>
          <a:xfrm>
            <a:off x="3214358" y="3425412"/>
            <a:ext cx="4029075" cy="1543050"/>
          </a:xfrm>
          <a:prstGeom prst="rect">
            <a:avLst/>
          </a:prstGeom>
        </p:spPr>
      </p:pic>
      <p:cxnSp>
        <p:nvCxnSpPr>
          <p:cNvPr id="13" name="Conector recto de flecha 12"/>
          <p:cNvCxnSpPr/>
          <p:nvPr/>
        </p:nvCxnSpPr>
        <p:spPr>
          <a:xfrm flipV="1">
            <a:off x="4706007" y="2612421"/>
            <a:ext cx="3208283" cy="13683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3"/>
          <a:stretch>
            <a:fillRect/>
          </a:stretch>
        </p:blipFill>
        <p:spPr>
          <a:xfrm>
            <a:off x="7990927" y="1369835"/>
            <a:ext cx="1829509" cy="4715869"/>
          </a:xfrm>
          <a:prstGeom prst="rect">
            <a:avLst/>
          </a:prstGeom>
        </p:spPr>
      </p:pic>
      <p:sp>
        <p:nvSpPr>
          <p:cNvPr id="16" name="CuadroTexto 15"/>
          <p:cNvSpPr txBox="1"/>
          <p:nvPr/>
        </p:nvSpPr>
        <p:spPr>
          <a:xfrm>
            <a:off x="10050517" y="1653725"/>
            <a:ext cx="1749972" cy="1754326"/>
          </a:xfrm>
          <a:prstGeom prst="rect">
            <a:avLst/>
          </a:prstGeom>
          <a:noFill/>
        </p:spPr>
        <p:txBody>
          <a:bodyPr wrap="square" rtlCol="0">
            <a:spAutoFit/>
          </a:bodyPr>
          <a:lstStyle/>
          <a:p>
            <a:r>
              <a:rPr lang="es-CL" dirty="0" smtClean="0"/>
              <a:t>En relación al tamaño lo más habitual es trabajar en tamaño Carta u Oficio (legal)</a:t>
            </a:r>
            <a:endParaRPr lang="es-CL" dirty="0"/>
          </a:p>
        </p:txBody>
      </p:sp>
      <p:sp>
        <p:nvSpPr>
          <p:cNvPr id="17" name="CuadroTexto 16"/>
          <p:cNvSpPr txBox="1"/>
          <p:nvPr/>
        </p:nvSpPr>
        <p:spPr>
          <a:xfrm>
            <a:off x="504125" y="1414222"/>
            <a:ext cx="6629772" cy="1477328"/>
          </a:xfrm>
          <a:prstGeom prst="rect">
            <a:avLst/>
          </a:prstGeom>
          <a:noFill/>
        </p:spPr>
        <p:txBody>
          <a:bodyPr wrap="square" rtlCol="0">
            <a:spAutoFit/>
          </a:bodyPr>
          <a:lstStyle/>
          <a:p>
            <a:r>
              <a:rPr lang="es-CL" dirty="0" smtClean="0"/>
              <a:t>Antes de comenzar cualquier escrito debe seleccionar el tamaño, márgenes y orientación del papel, si no lo realiza al inicio esta configuración, tendrá que realizar el cambio una vez que ya tenga contenido, lo que implicará tener que ajustar MANUALMENTE todo su documento.</a:t>
            </a:r>
            <a:endParaRPr lang="es-CL" dirty="0"/>
          </a:p>
        </p:txBody>
      </p:sp>
      <p:cxnSp>
        <p:nvCxnSpPr>
          <p:cNvPr id="19" name="Conector recto de flecha 18"/>
          <p:cNvCxnSpPr/>
          <p:nvPr/>
        </p:nvCxnSpPr>
        <p:spPr>
          <a:xfrm flipH="1">
            <a:off x="2529890" y="4382814"/>
            <a:ext cx="946407" cy="4486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0" name="Imagen 19"/>
          <p:cNvPicPr>
            <a:picLocks noChangeAspect="1"/>
          </p:cNvPicPr>
          <p:nvPr/>
        </p:nvPicPr>
        <p:blipFill>
          <a:blip r:embed="rId4"/>
          <a:stretch>
            <a:fillRect/>
          </a:stretch>
        </p:blipFill>
        <p:spPr>
          <a:xfrm>
            <a:off x="408572" y="3662587"/>
            <a:ext cx="2121318" cy="2685065"/>
          </a:xfrm>
          <a:prstGeom prst="rect">
            <a:avLst/>
          </a:prstGeom>
        </p:spPr>
      </p:pic>
      <p:cxnSp>
        <p:nvCxnSpPr>
          <p:cNvPr id="23" name="Conector recto de flecha 22"/>
          <p:cNvCxnSpPr/>
          <p:nvPr/>
        </p:nvCxnSpPr>
        <p:spPr>
          <a:xfrm>
            <a:off x="4099034" y="4382814"/>
            <a:ext cx="157656" cy="8907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4" name="Imagen 23"/>
          <p:cNvPicPr>
            <a:picLocks noChangeAspect="1"/>
          </p:cNvPicPr>
          <p:nvPr/>
        </p:nvPicPr>
        <p:blipFill>
          <a:blip r:embed="rId5"/>
          <a:stretch>
            <a:fillRect/>
          </a:stretch>
        </p:blipFill>
        <p:spPr>
          <a:xfrm>
            <a:off x="4333327" y="5243081"/>
            <a:ext cx="904582" cy="1192404"/>
          </a:xfrm>
          <a:prstGeom prst="rect">
            <a:avLst/>
          </a:prstGeom>
        </p:spPr>
      </p:pic>
    </p:spTree>
    <p:extLst>
      <p:ext uri="{BB962C8B-B14F-4D97-AF65-F5344CB8AC3E}">
        <p14:creationId xmlns:p14="http://schemas.microsoft.com/office/powerpoint/2010/main" val="1718594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6" name="2 Marcador de contenido"/>
          <p:cNvSpPr>
            <a:spLocks noGrp="1"/>
          </p:cNvSpPr>
          <p:nvPr>
            <p:ph idx="1"/>
          </p:nvPr>
        </p:nvSpPr>
        <p:spPr>
          <a:xfrm>
            <a:off x="819806" y="1317317"/>
            <a:ext cx="8229600" cy="4209331"/>
          </a:xfrm>
        </p:spPr>
        <p:txBody>
          <a:bodyPr/>
          <a:lstStyle/>
          <a:p>
            <a:r>
              <a:rPr lang="es-CL" b="1" dirty="0" smtClean="0"/>
              <a:t>a. Formatos Básicos</a:t>
            </a:r>
          </a:p>
          <a:p>
            <a:r>
              <a:rPr lang="es-CL" dirty="0" smtClean="0"/>
              <a:t>La forma más rápida de aplicar formato de carácter a un documento es utilizar las herramientas que se encuentran disponibles en la Barra de inicio y formato.</a:t>
            </a:r>
          </a:p>
          <a:p>
            <a:pPr marL="0" indent="0">
              <a:buNone/>
            </a:pPr>
            <a:endParaRPr lang="es-CL" dirty="0" smtClean="0"/>
          </a:p>
          <a:p>
            <a:r>
              <a:rPr lang="es-CL" b="1" dirty="0" smtClean="0"/>
              <a:t>Fuente</a:t>
            </a:r>
          </a:p>
          <a:p>
            <a:r>
              <a:rPr lang="es-CL" dirty="0" smtClean="0"/>
              <a:t>Por ejemplo, es posible cambiar la fuente del documento utilizando el cuadro combinado Fuente.</a:t>
            </a:r>
            <a:endParaRPr lang="es-CL" dirty="0"/>
          </a:p>
        </p:txBody>
      </p:sp>
      <p:pic>
        <p:nvPicPr>
          <p:cNvPr id="7" name="Picture 2"/>
          <p:cNvPicPr>
            <a:picLocks noChangeAspect="1" noChangeArrowheads="1"/>
          </p:cNvPicPr>
          <p:nvPr/>
        </p:nvPicPr>
        <p:blipFill>
          <a:blip r:embed="rId2" cstate="print"/>
          <a:srcRect/>
          <a:stretch>
            <a:fillRect/>
          </a:stretch>
        </p:blipFill>
        <p:spPr bwMode="auto">
          <a:xfrm>
            <a:off x="8703371" y="4678923"/>
            <a:ext cx="2047875" cy="1695450"/>
          </a:xfrm>
          <a:prstGeom prst="rect">
            <a:avLst/>
          </a:prstGeom>
          <a:noFill/>
          <a:ln w="9525">
            <a:noFill/>
            <a:miter lim="800000"/>
            <a:headEnd/>
            <a:tailEnd/>
          </a:ln>
        </p:spPr>
      </p:pic>
      <p:pic>
        <p:nvPicPr>
          <p:cNvPr id="5" name="Imagen 4"/>
          <p:cNvPicPr>
            <a:picLocks noChangeAspect="1"/>
          </p:cNvPicPr>
          <p:nvPr/>
        </p:nvPicPr>
        <p:blipFill>
          <a:blip r:embed="rId3"/>
          <a:stretch>
            <a:fillRect/>
          </a:stretch>
        </p:blipFill>
        <p:spPr>
          <a:xfrm>
            <a:off x="2680564" y="3156292"/>
            <a:ext cx="9236622" cy="1089463"/>
          </a:xfrm>
          <a:prstGeom prst="rect">
            <a:avLst/>
          </a:prstGeom>
        </p:spPr>
      </p:pic>
      <p:sp>
        <p:nvSpPr>
          <p:cNvPr id="10" name="CuadroTexto 9"/>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Formato y fuente (tipo de letra)</a:t>
            </a:r>
            <a:endParaRPr lang="es-CL" sz="2000" u="sng" dirty="0">
              <a:solidFill>
                <a:schemeClr val="accent2">
                  <a:lumMod val="75000"/>
                </a:schemeClr>
              </a:solidFill>
            </a:endParaRPr>
          </a:p>
        </p:txBody>
      </p:sp>
    </p:spTree>
    <p:extLst>
      <p:ext uri="{BB962C8B-B14F-4D97-AF65-F5344CB8AC3E}">
        <p14:creationId xmlns:p14="http://schemas.microsoft.com/office/powerpoint/2010/main" val="295781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9" name="2 Marcador de contenido"/>
          <p:cNvSpPr>
            <a:spLocks noGrp="1"/>
          </p:cNvSpPr>
          <p:nvPr>
            <p:ph idx="1"/>
          </p:nvPr>
        </p:nvSpPr>
        <p:spPr>
          <a:xfrm>
            <a:off x="740979" y="1885563"/>
            <a:ext cx="8229600" cy="4209331"/>
          </a:xfrm>
        </p:spPr>
        <p:txBody>
          <a:bodyPr/>
          <a:lstStyle/>
          <a:p>
            <a:r>
              <a:rPr lang="es-CL" dirty="0" smtClean="0"/>
              <a:t>También es posible cambiar el tamaño de la fuente del documento utilizando el cuadro combinado Tamaño de fuente.</a:t>
            </a:r>
          </a:p>
          <a:p>
            <a:r>
              <a:rPr lang="es-CL" b="1" dirty="0" smtClean="0"/>
              <a:t>Estilo de Fuente</a:t>
            </a:r>
          </a:p>
          <a:p>
            <a:r>
              <a:rPr lang="es-CL" dirty="0" smtClean="0"/>
              <a:t>Una vez que Ud. ha establecido la fuente y su tamaño, es probable que desee cambiar el estilo de la fuente, en cuyo caso puede hacer uso de alguno de los tres botones correspondientes a estilo de fuente. Los botones le servirán tanto para aplicar el formato como para quitarlo.</a:t>
            </a:r>
            <a:endParaRPr lang="es-CL" dirty="0"/>
          </a:p>
        </p:txBody>
      </p:sp>
      <p:pic>
        <p:nvPicPr>
          <p:cNvPr id="10" name="Picture 3"/>
          <p:cNvPicPr>
            <a:picLocks noChangeAspect="1" noChangeArrowheads="1"/>
          </p:cNvPicPr>
          <p:nvPr/>
        </p:nvPicPr>
        <p:blipFill>
          <a:blip r:embed="rId2" cstate="print"/>
          <a:srcRect/>
          <a:stretch>
            <a:fillRect/>
          </a:stretch>
        </p:blipFill>
        <p:spPr bwMode="auto">
          <a:xfrm>
            <a:off x="10222624" y="1382406"/>
            <a:ext cx="485775" cy="2143125"/>
          </a:xfrm>
          <a:prstGeom prst="rect">
            <a:avLst/>
          </a:prstGeom>
          <a:noFill/>
          <a:ln w="9525">
            <a:noFill/>
            <a:miter lim="800000"/>
            <a:headEnd/>
            <a:tailEnd/>
          </a:ln>
        </p:spPr>
      </p:pic>
      <p:pic>
        <p:nvPicPr>
          <p:cNvPr id="11" name="Picture 4"/>
          <p:cNvPicPr>
            <a:picLocks noChangeAspect="1" noChangeArrowheads="1"/>
          </p:cNvPicPr>
          <p:nvPr/>
        </p:nvPicPr>
        <p:blipFill>
          <a:blip r:embed="rId3" cstate="print"/>
          <a:srcRect/>
          <a:stretch>
            <a:fillRect/>
          </a:stretch>
        </p:blipFill>
        <p:spPr bwMode="auto">
          <a:xfrm>
            <a:off x="9955924" y="4724666"/>
            <a:ext cx="1047750" cy="342900"/>
          </a:xfrm>
          <a:prstGeom prst="rect">
            <a:avLst/>
          </a:prstGeom>
          <a:noFill/>
          <a:ln w="9525">
            <a:noFill/>
            <a:miter lim="800000"/>
            <a:headEnd/>
            <a:tailEnd/>
          </a:ln>
        </p:spPr>
      </p:pic>
      <p:sp>
        <p:nvSpPr>
          <p:cNvPr id="12" name="CuadroTexto 11"/>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Tamaño de fuente</a:t>
            </a:r>
            <a:endParaRPr lang="es-CL" sz="2000" u="sng" dirty="0">
              <a:solidFill>
                <a:schemeClr val="accent2">
                  <a:lumMod val="75000"/>
                </a:schemeClr>
              </a:solidFill>
            </a:endParaRPr>
          </a:p>
        </p:txBody>
      </p:sp>
    </p:spTree>
    <p:extLst>
      <p:ext uri="{BB962C8B-B14F-4D97-AF65-F5344CB8AC3E}">
        <p14:creationId xmlns:p14="http://schemas.microsoft.com/office/powerpoint/2010/main" val="2891671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488731" y="1843895"/>
            <a:ext cx="8229600" cy="4209331"/>
          </a:xfrm>
        </p:spPr>
        <p:txBody>
          <a:bodyPr/>
          <a:lstStyle/>
          <a:p>
            <a:r>
              <a:rPr lang="es-CL" dirty="0" smtClean="0"/>
              <a:t>También puede aplicar estos formatos con los siguientes métodos abreviados:</a:t>
            </a:r>
          </a:p>
          <a:p>
            <a:endParaRPr lang="es-CL" dirty="0" smtClean="0"/>
          </a:p>
          <a:p>
            <a:endParaRPr lang="es-CL" dirty="0" smtClean="0"/>
          </a:p>
          <a:p>
            <a:r>
              <a:rPr lang="es-CL" b="1" dirty="0" smtClean="0"/>
              <a:t>Resaltar y color de fuente</a:t>
            </a:r>
          </a:p>
          <a:p>
            <a:r>
              <a:rPr lang="es-CL" dirty="0" smtClean="0"/>
              <a:t>También es posible destacar el texto usando los colores disponibles en el botón Color de fuente para aplicar un color a las letras</a:t>
            </a:r>
            <a:endParaRPr lang="es-CL" dirty="0"/>
          </a:p>
        </p:txBody>
      </p:sp>
      <p:pic>
        <p:nvPicPr>
          <p:cNvPr id="6" name="Picture 3"/>
          <p:cNvPicPr>
            <a:picLocks noChangeAspect="1" noChangeArrowheads="1"/>
          </p:cNvPicPr>
          <p:nvPr/>
        </p:nvPicPr>
        <p:blipFill>
          <a:blip r:embed="rId2" cstate="print"/>
          <a:srcRect/>
          <a:stretch>
            <a:fillRect/>
          </a:stretch>
        </p:blipFill>
        <p:spPr bwMode="auto">
          <a:xfrm>
            <a:off x="6241831" y="2639725"/>
            <a:ext cx="3228975" cy="866775"/>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8718331" y="4053767"/>
            <a:ext cx="1504950" cy="1809750"/>
          </a:xfrm>
          <a:prstGeom prst="rect">
            <a:avLst/>
          </a:prstGeom>
          <a:noFill/>
          <a:ln w="9525">
            <a:noFill/>
            <a:miter lim="800000"/>
            <a:headEnd/>
            <a:tailEnd/>
          </a:ln>
        </p:spPr>
      </p:pic>
      <p:sp>
        <p:nvSpPr>
          <p:cNvPr id="8" name="CuadroTexto 7"/>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u="sng" dirty="0" smtClean="0">
                <a:solidFill>
                  <a:schemeClr val="accent2">
                    <a:lumMod val="75000"/>
                  </a:schemeClr>
                </a:solidFill>
              </a:rPr>
              <a:t>                                                                                                                                        </a:t>
            </a:r>
            <a:r>
              <a:rPr lang="es-CL" sz="2000" u="sng" dirty="0" smtClean="0">
                <a:solidFill>
                  <a:schemeClr val="accent2">
                    <a:lumMod val="75000"/>
                  </a:schemeClr>
                </a:solidFill>
              </a:rPr>
              <a:t>Formato de carácter</a:t>
            </a:r>
            <a:endParaRPr lang="es-CL" sz="2000" u="sng" dirty="0">
              <a:solidFill>
                <a:schemeClr val="accent2">
                  <a:lumMod val="75000"/>
                </a:schemeClr>
              </a:solidFill>
            </a:endParaRPr>
          </a:p>
        </p:txBody>
      </p:sp>
    </p:spTree>
    <p:extLst>
      <p:ext uri="{BB962C8B-B14F-4D97-AF65-F5344CB8AC3E}">
        <p14:creationId xmlns:p14="http://schemas.microsoft.com/office/powerpoint/2010/main" val="2773915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622737" y="1557868"/>
            <a:ext cx="8663151" cy="5302615"/>
          </a:xfrm>
        </p:spPr>
        <p:txBody>
          <a:bodyPr>
            <a:normAutofit/>
          </a:bodyPr>
          <a:lstStyle/>
          <a:p>
            <a:r>
              <a:rPr lang="es-CL" sz="2400" dirty="0" smtClean="0"/>
              <a:t>No todos los formatos de carácter que se pueden aplicar al texto, están disponibles a través de la barra de formato. Si desea aplicar formatos más especializados tendrá que ejecutar el cuadro de diálogo del grupo </a:t>
            </a:r>
            <a:r>
              <a:rPr lang="es-CL" sz="2400" b="1" dirty="0" smtClean="0"/>
              <a:t>Fuente en el menú ficha Inicio. </a:t>
            </a:r>
          </a:p>
          <a:p>
            <a:endParaRPr lang="es-CL" sz="2400" b="1" dirty="0" smtClean="0"/>
          </a:p>
          <a:p>
            <a:endParaRPr lang="es-CL" sz="2400" b="1" dirty="0"/>
          </a:p>
          <a:p>
            <a:endParaRPr lang="es-CL" sz="2400" b="1" dirty="0" smtClean="0"/>
          </a:p>
          <a:p>
            <a:endParaRPr lang="es-CL" sz="2400" b="1" dirty="0"/>
          </a:p>
          <a:p>
            <a:endParaRPr lang="es-CL" sz="2400" b="1" dirty="0" smtClean="0"/>
          </a:p>
          <a:p>
            <a:r>
              <a:rPr lang="es-CL" sz="2400" b="1" dirty="0" smtClean="0"/>
              <a:t>El comando le dará </a:t>
            </a:r>
            <a:r>
              <a:rPr lang="es-CL" sz="2400" dirty="0" smtClean="0"/>
              <a:t>acceso al cuadro de diálogo </a:t>
            </a:r>
            <a:r>
              <a:rPr lang="es-CL" sz="2400" b="1" dirty="0" smtClean="0"/>
              <a:t>Fuente que consta de las fichas Fuente, Espacio entre caracteres.</a:t>
            </a:r>
            <a:endParaRPr lang="es-CL" sz="2400" dirty="0"/>
          </a:p>
        </p:txBody>
      </p:sp>
      <p:pic>
        <p:nvPicPr>
          <p:cNvPr id="6" name="Imagen 5"/>
          <p:cNvPicPr>
            <a:picLocks noChangeAspect="1"/>
          </p:cNvPicPr>
          <p:nvPr/>
        </p:nvPicPr>
        <p:blipFill>
          <a:blip r:embed="rId2"/>
          <a:stretch>
            <a:fillRect/>
          </a:stretch>
        </p:blipFill>
        <p:spPr>
          <a:xfrm>
            <a:off x="2462212" y="3137612"/>
            <a:ext cx="7267575" cy="2143125"/>
          </a:xfrm>
          <a:prstGeom prst="rect">
            <a:avLst/>
          </a:prstGeom>
        </p:spPr>
      </p:pic>
      <p:sp>
        <p:nvSpPr>
          <p:cNvPr id="7" name="CuadroTexto 6"/>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Formato de carácter especializado</a:t>
            </a:r>
            <a:endParaRPr lang="es-CL" sz="2000" u="sng" dirty="0">
              <a:solidFill>
                <a:schemeClr val="accent2">
                  <a:lumMod val="75000"/>
                </a:schemeClr>
              </a:solidFill>
            </a:endParaRPr>
          </a:p>
        </p:txBody>
      </p:sp>
    </p:spTree>
    <p:extLst>
      <p:ext uri="{BB962C8B-B14F-4D97-AF65-F5344CB8AC3E}">
        <p14:creationId xmlns:p14="http://schemas.microsoft.com/office/powerpoint/2010/main" val="128059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pic>
        <p:nvPicPr>
          <p:cNvPr id="5" name="Imagen 4"/>
          <p:cNvPicPr>
            <a:picLocks noChangeAspect="1"/>
          </p:cNvPicPr>
          <p:nvPr/>
        </p:nvPicPr>
        <p:blipFill>
          <a:blip r:embed="rId2"/>
          <a:stretch>
            <a:fillRect/>
          </a:stretch>
        </p:blipFill>
        <p:spPr>
          <a:xfrm>
            <a:off x="423485" y="1845655"/>
            <a:ext cx="5038725" cy="4895850"/>
          </a:xfrm>
          <a:prstGeom prst="rect">
            <a:avLst/>
          </a:prstGeom>
        </p:spPr>
      </p:pic>
      <p:cxnSp>
        <p:nvCxnSpPr>
          <p:cNvPr id="7" name="Conector recto de flecha 6"/>
          <p:cNvCxnSpPr>
            <a:endCxn id="8" idx="1"/>
          </p:cNvCxnSpPr>
          <p:nvPr/>
        </p:nvCxnSpPr>
        <p:spPr>
          <a:xfrm flipV="1">
            <a:off x="2861441" y="2847116"/>
            <a:ext cx="3689131" cy="1118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3" cstate="print"/>
          <a:srcRect/>
          <a:stretch>
            <a:fillRect/>
          </a:stretch>
        </p:blipFill>
        <p:spPr bwMode="auto">
          <a:xfrm>
            <a:off x="6550572" y="2042253"/>
            <a:ext cx="1362075" cy="1609725"/>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8389225" y="2001550"/>
            <a:ext cx="1314450" cy="638175"/>
          </a:xfrm>
          <a:prstGeom prst="rect">
            <a:avLst/>
          </a:prstGeom>
          <a:noFill/>
          <a:ln w="9525">
            <a:noFill/>
            <a:miter lim="800000"/>
            <a:headEnd/>
            <a:tailEnd/>
          </a:ln>
        </p:spPr>
      </p:pic>
      <p:pic>
        <p:nvPicPr>
          <p:cNvPr id="12" name="Picture 2"/>
          <p:cNvPicPr>
            <a:picLocks noGrp="1" noChangeAspect="1" noChangeArrowheads="1"/>
          </p:cNvPicPr>
          <p:nvPr>
            <p:ph idx="1"/>
          </p:nvPr>
        </p:nvPicPr>
        <p:blipFill>
          <a:blip r:embed="rId5" cstate="print"/>
          <a:srcRect/>
          <a:stretch>
            <a:fillRect/>
          </a:stretch>
        </p:blipFill>
        <p:spPr bwMode="auto">
          <a:xfrm>
            <a:off x="5885695" y="4051940"/>
            <a:ext cx="6031491" cy="2719309"/>
          </a:xfrm>
          <a:prstGeom prst="rect">
            <a:avLst/>
          </a:prstGeom>
          <a:noFill/>
          <a:ln w="9525">
            <a:noFill/>
            <a:miter lim="800000"/>
            <a:headEnd/>
            <a:tailEnd/>
          </a:ln>
        </p:spPr>
      </p:pic>
      <p:cxnSp>
        <p:nvCxnSpPr>
          <p:cNvPr id="14" name="Conector recto de flecha 13"/>
          <p:cNvCxnSpPr/>
          <p:nvPr/>
        </p:nvCxnSpPr>
        <p:spPr>
          <a:xfrm>
            <a:off x="1729444" y="4733656"/>
            <a:ext cx="5767059" cy="4637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Formato de carácter especializado</a:t>
            </a:r>
            <a:endParaRPr lang="es-CL" sz="2000" u="sng" dirty="0">
              <a:solidFill>
                <a:schemeClr val="accent2">
                  <a:lumMod val="75000"/>
                </a:schemeClr>
              </a:solidFill>
            </a:endParaRPr>
          </a:p>
        </p:txBody>
      </p:sp>
    </p:spTree>
    <p:extLst>
      <p:ext uri="{BB962C8B-B14F-4D97-AF65-F5344CB8AC3E}">
        <p14:creationId xmlns:p14="http://schemas.microsoft.com/office/powerpoint/2010/main" val="3303064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5" name="2 Marcador de contenido"/>
          <p:cNvSpPr>
            <a:spLocks noGrp="1"/>
          </p:cNvSpPr>
          <p:nvPr>
            <p:ph idx="1"/>
          </p:nvPr>
        </p:nvSpPr>
        <p:spPr>
          <a:xfrm>
            <a:off x="654268" y="1531737"/>
            <a:ext cx="10192407" cy="4624697"/>
          </a:xfrm>
        </p:spPr>
        <p:txBody>
          <a:bodyPr>
            <a:normAutofit/>
          </a:bodyPr>
          <a:lstStyle/>
          <a:p>
            <a:r>
              <a:rPr lang="es-CL" dirty="0" smtClean="0"/>
              <a:t>En Word, un párrafo es el texto comprendido entre dos marcas de párrafo. Normalmente las marcas de párrafo no se ven; para hacerlas visibles puede hacer clic en el botón Mostrar u ocultar del menú ficha </a:t>
            </a:r>
            <a:r>
              <a:rPr lang="es-CL" b="1" dirty="0" smtClean="0"/>
              <a:t>Inicio; grupo Párrafo.</a:t>
            </a:r>
          </a:p>
          <a:p>
            <a:endParaRPr lang="es-CL" b="1" dirty="0" smtClean="0"/>
          </a:p>
          <a:p>
            <a:endParaRPr lang="es-CL" b="1" dirty="0"/>
          </a:p>
          <a:p>
            <a:endParaRPr lang="es-CL" b="1" dirty="0" smtClean="0"/>
          </a:p>
          <a:p>
            <a:r>
              <a:rPr lang="es-CL" dirty="0" smtClean="0"/>
              <a:t>Se inserta una marca de párrafo cuando se pulsa la tecla de retorno de carro o </a:t>
            </a:r>
            <a:r>
              <a:rPr lang="es-CL" b="1" dirty="0" smtClean="0"/>
              <a:t>ENTER.</a:t>
            </a:r>
            <a:endParaRPr lang="es-CL" dirty="0"/>
          </a:p>
        </p:txBody>
      </p:sp>
      <p:pic>
        <p:nvPicPr>
          <p:cNvPr id="7" name="Imagen 6"/>
          <p:cNvPicPr>
            <a:picLocks noChangeAspect="1"/>
          </p:cNvPicPr>
          <p:nvPr/>
        </p:nvPicPr>
        <p:blipFill>
          <a:blip r:embed="rId2"/>
          <a:stretch>
            <a:fillRect/>
          </a:stretch>
        </p:blipFill>
        <p:spPr>
          <a:xfrm>
            <a:off x="1770830" y="3271303"/>
            <a:ext cx="7349522" cy="1317406"/>
          </a:xfrm>
          <a:prstGeom prst="rect">
            <a:avLst/>
          </a:prstGeom>
        </p:spPr>
      </p:pic>
      <p:sp>
        <p:nvSpPr>
          <p:cNvPr id="8" name="CuadroTexto 7"/>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Formato de Párrafo</a:t>
            </a:r>
            <a:endParaRPr lang="es-CL" sz="2000" u="sng" dirty="0">
              <a:solidFill>
                <a:schemeClr val="accent2">
                  <a:lumMod val="75000"/>
                </a:schemeClr>
              </a:solidFill>
            </a:endParaRPr>
          </a:p>
        </p:txBody>
      </p:sp>
    </p:spTree>
    <p:extLst>
      <p:ext uri="{BB962C8B-B14F-4D97-AF65-F5344CB8AC3E}">
        <p14:creationId xmlns:p14="http://schemas.microsoft.com/office/powerpoint/2010/main" val="3974893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1242</Words>
  <Application>Microsoft Office PowerPoint</Application>
  <PresentationFormat>Personalizado</PresentationFormat>
  <Paragraphs>109</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Alicia Pica Miranda</dc:creator>
  <cp:lastModifiedBy>robert-naomii</cp:lastModifiedBy>
  <cp:revision>52</cp:revision>
  <cp:lastPrinted>2018-03-09T21:41:17Z</cp:lastPrinted>
  <dcterms:created xsi:type="dcterms:W3CDTF">2018-03-09T15:33:17Z</dcterms:created>
  <dcterms:modified xsi:type="dcterms:W3CDTF">2019-03-06T22:57:43Z</dcterms:modified>
</cp:coreProperties>
</file>