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7"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313" r:id="rId27"/>
    <p:sldId id="314" r:id="rId28"/>
    <p:sldId id="315" r:id="rId29"/>
  </p:sldIdLst>
  <p:sldSz cx="12192000" cy="6858000"/>
  <p:notesSz cx="7010400" cy="92964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2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L"/>
          </a:p>
        </p:txBody>
      </p:sp>
      <p:sp>
        <p:nvSpPr>
          <p:cNvPr id="3" name="Marcador de fecha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4A15E99-512A-4055-ADCF-392CA3CA44C2}" type="datetimeFigureOut">
              <a:rPr lang="es-CL" smtClean="0"/>
              <a:t>06-03-2019</a:t>
            </a:fld>
            <a:endParaRPr lang="es-CL"/>
          </a:p>
        </p:txBody>
      </p:sp>
      <p:sp>
        <p:nvSpPr>
          <p:cNvPr id="4" name="Marcador de pie de página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s-CL"/>
          </a:p>
        </p:txBody>
      </p:sp>
      <p:sp>
        <p:nvSpPr>
          <p:cNvPr id="5" name="Marcador de número de diapositiva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2586049-912F-4C00-BFDD-4F69509F71B6}" type="slidenum">
              <a:rPr lang="es-CL" smtClean="0"/>
              <a:t>‹Nº›</a:t>
            </a:fld>
            <a:endParaRPr lang="es-CL"/>
          </a:p>
        </p:txBody>
      </p:sp>
    </p:spTree>
    <p:extLst>
      <p:ext uri="{BB962C8B-B14F-4D97-AF65-F5344CB8AC3E}">
        <p14:creationId xmlns:p14="http://schemas.microsoft.com/office/powerpoint/2010/main" val="11691995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209374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120587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17311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Imagen 6" descr="fondo3-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62019"/>
            <a:ext cx="5550459" cy="4955413"/>
          </a:xfrm>
          <a:prstGeom prst="rect">
            <a:avLst/>
          </a:prstGeom>
        </p:spPr>
      </p:pic>
      <p:pic>
        <p:nvPicPr>
          <p:cNvPr id="8" name="Imagen 7" descr="logo_udla-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5924" y="162019"/>
            <a:ext cx="1961262" cy="683918"/>
          </a:xfrm>
          <a:prstGeom prst="rect">
            <a:avLst/>
          </a:prstGeom>
        </p:spPr>
      </p:pic>
      <p:sp>
        <p:nvSpPr>
          <p:cNvPr id="9" name="Rectángulo 8"/>
          <p:cNvSpPr/>
          <p:nvPr userDrawn="1"/>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415680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98244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93CC5513-C85E-4AD1-A65A-6CD5F635E02A}" type="datetimeFigureOut">
              <a:rPr lang="es-CL" smtClean="0"/>
              <a:t>06-03-2019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2827263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93CC5513-C85E-4AD1-A65A-6CD5F635E02A}" type="datetimeFigureOut">
              <a:rPr lang="es-CL" smtClean="0"/>
              <a:t>06-03-2019</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97289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93CC5513-C85E-4AD1-A65A-6CD5F635E02A}" type="datetimeFigureOut">
              <a:rPr lang="es-CL" smtClean="0"/>
              <a:t>06-03-2019</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914993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3CC5513-C85E-4AD1-A65A-6CD5F635E02A}" type="datetimeFigureOut">
              <a:rPr lang="es-CL" smtClean="0"/>
              <a:t>06-03-2019</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645478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3CC5513-C85E-4AD1-A65A-6CD5F635E02A}" type="datetimeFigureOut">
              <a:rPr lang="es-CL" smtClean="0"/>
              <a:t>06-03-2019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2305955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3CC5513-C85E-4AD1-A65A-6CD5F635E02A}" type="datetimeFigureOut">
              <a:rPr lang="es-CL" smtClean="0"/>
              <a:t>06-03-2019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565753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CC5513-C85E-4AD1-A65A-6CD5F635E02A}" type="datetimeFigureOut">
              <a:rPr lang="es-CL" smtClean="0"/>
              <a:t>06-03-2019</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958B5-6A0E-49C6-8DB3-8E961DB63449}" type="slidenum">
              <a:rPr lang="es-CL" smtClean="0"/>
              <a:t>‹Nº›</a:t>
            </a:fld>
            <a:endParaRPr lang="es-CL"/>
          </a:p>
        </p:txBody>
      </p:sp>
    </p:spTree>
    <p:extLst>
      <p:ext uri="{BB962C8B-B14F-4D97-AF65-F5344CB8AC3E}">
        <p14:creationId xmlns:p14="http://schemas.microsoft.com/office/powerpoint/2010/main" val="2753373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CuadroTexto"/>
          <p:cNvSpPr txBox="1"/>
          <p:nvPr/>
        </p:nvSpPr>
        <p:spPr>
          <a:xfrm>
            <a:off x="3093359" y="4067162"/>
            <a:ext cx="8863241" cy="646331"/>
          </a:xfrm>
          <a:prstGeom prst="rect">
            <a:avLst/>
          </a:prstGeom>
          <a:noFill/>
        </p:spPr>
        <p:txBody>
          <a:bodyPr wrap="square" rtlCol="0">
            <a:spAutoFit/>
          </a:bodyPr>
          <a:lstStyle/>
          <a:p>
            <a:pPr algn="r">
              <a:defRPr/>
            </a:pPr>
            <a:r>
              <a:rPr lang="es-CL" sz="3600" b="1" i="1" dirty="0" smtClean="0">
                <a:solidFill>
                  <a:srgbClr val="FF0000"/>
                </a:solidFill>
                <a:cs typeface="Calibri"/>
              </a:rPr>
              <a:t> </a:t>
            </a:r>
            <a:endParaRPr lang="es-CL" sz="3600" b="1" i="1" dirty="0" smtClean="0">
              <a:solidFill>
                <a:srgbClr val="FF0000"/>
              </a:solidFill>
              <a:cs typeface="Calibri"/>
            </a:endParaRPr>
          </a:p>
        </p:txBody>
      </p:sp>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Tree>
    <p:extLst>
      <p:ext uri="{BB962C8B-B14F-4D97-AF65-F5344CB8AC3E}">
        <p14:creationId xmlns:p14="http://schemas.microsoft.com/office/powerpoint/2010/main" val="21780825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Agregar campos</a:t>
            </a:r>
            <a:endParaRPr lang="es-CL" dirty="0"/>
          </a:p>
        </p:txBody>
      </p:sp>
      <p:sp>
        <p:nvSpPr>
          <p:cNvPr id="3" name="2 Marcador de contenido"/>
          <p:cNvSpPr>
            <a:spLocks noGrp="1"/>
          </p:cNvSpPr>
          <p:nvPr>
            <p:ph idx="4294967295"/>
          </p:nvPr>
        </p:nvSpPr>
        <p:spPr>
          <a:xfrm>
            <a:off x="0" y="1825625"/>
            <a:ext cx="10515600" cy="4351338"/>
          </a:xfrm>
        </p:spPr>
        <p:txBody>
          <a:bodyPr>
            <a:normAutofit fontScale="70000" lnSpcReduction="20000"/>
          </a:bodyPr>
          <a:lstStyle/>
          <a:p>
            <a:pPr algn="just"/>
            <a:r>
              <a:rPr lang="es-CL" dirty="0" smtClean="0"/>
              <a:t>Si el documento principal todavía está en blanco, escriba la información que aparecerá en cada copia. Después, agregue campos haciendo clic en los hipervínculos en el panel de tareas.</a:t>
            </a:r>
          </a:p>
          <a:p>
            <a:pPr algn="just"/>
            <a:r>
              <a:rPr lang="es-CL" dirty="0" smtClean="0"/>
              <a:t>Los campos son marcadores que el usuario </a:t>
            </a:r>
          </a:p>
          <a:p>
            <a:pPr algn="just">
              <a:buNone/>
            </a:pPr>
            <a:r>
              <a:rPr lang="es-CL" dirty="0" smtClean="0"/>
              <a:t>inserta en el documento principal en ubicaciones </a:t>
            </a:r>
          </a:p>
          <a:p>
            <a:pPr algn="just">
              <a:buNone/>
            </a:pPr>
            <a:r>
              <a:rPr lang="es-CL" dirty="0" smtClean="0"/>
              <a:t>donde desea que aparezca información exclusiva. </a:t>
            </a:r>
          </a:p>
          <a:p>
            <a:pPr algn="just">
              <a:buNone/>
            </a:pPr>
            <a:r>
              <a:rPr lang="es-CL" dirty="0" smtClean="0"/>
              <a:t>Por ejemplo, puede hacer clic en los vínculos </a:t>
            </a:r>
          </a:p>
          <a:p>
            <a:pPr algn="just">
              <a:buNone/>
            </a:pPr>
            <a:r>
              <a:rPr lang="es-CL" b="1" dirty="0" smtClean="0"/>
              <a:t>Bloque de direcciones</a:t>
            </a:r>
            <a:r>
              <a:rPr lang="es-CL" dirty="0" smtClean="0"/>
              <a:t> o en </a:t>
            </a:r>
            <a:r>
              <a:rPr lang="es-CL" b="1" dirty="0" smtClean="0"/>
              <a:t>Línea de saludo</a:t>
            </a:r>
            <a:r>
              <a:rPr lang="es-CL" dirty="0" smtClean="0"/>
              <a:t> del panel </a:t>
            </a:r>
          </a:p>
          <a:p>
            <a:pPr algn="just">
              <a:buNone/>
            </a:pPr>
            <a:r>
              <a:rPr lang="es-CL" dirty="0" smtClean="0"/>
              <a:t>de tareas para agregar campos junto a la parte superior </a:t>
            </a:r>
          </a:p>
          <a:p>
            <a:pPr algn="just">
              <a:buNone/>
            </a:pPr>
            <a:r>
              <a:rPr lang="es-CL" dirty="0" smtClean="0"/>
              <a:t>de una carta de un producto </a:t>
            </a:r>
            <a:r>
              <a:rPr lang="es-CL" dirty="0" err="1" smtClean="0"/>
              <a:t>nuevo,de</a:t>
            </a:r>
            <a:r>
              <a:rPr lang="es-CL" dirty="0" smtClean="0"/>
              <a:t> manera que </a:t>
            </a:r>
          </a:p>
          <a:p>
            <a:pPr algn="just">
              <a:buNone/>
            </a:pPr>
            <a:r>
              <a:rPr lang="es-CL" dirty="0" smtClean="0"/>
              <a:t>cada carta con destinatario contenga una dirección y </a:t>
            </a:r>
          </a:p>
          <a:p>
            <a:pPr algn="just">
              <a:buNone/>
            </a:pPr>
            <a:r>
              <a:rPr lang="es-CL" dirty="0" smtClean="0"/>
              <a:t>un saludo personalizados. Los campos aparecen en el </a:t>
            </a:r>
          </a:p>
          <a:p>
            <a:pPr algn="just">
              <a:buNone/>
            </a:pPr>
            <a:r>
              <a:rPr lang="es-CL" dirty="0" smtClean="0"/>
              <a:t>documento con comillas dobles, por ejemplo, </a:t>
            </a:r>
          </a:p>
          <a:p>
            <a:pPr algn="just">
              <a:buNone/>
            </a:pPr>
            <a:r>
              <a:rPr lang="es-CL" b="1" dirty="0" smtClean="0"/>
              <a:t>«Bloque de dirección»</a:t>
            </a:r>
            <a:r>
              <a:rPr lang="es-CL" dirty="0" smtClean="0"/>
              <a:t>.</a:t>
            </a:r>
          </a:p>
          <a:p>
            <a:endParaRPr lang="es-CL" dirty="0"/>
          </a:p>
        </p:txBody>
      </p:sp>
      <p:pic>
        <p:nvPicPr>
          <p:cNvPr id="23554" name="Picture 2" descr="Panel de tareas Combinar correspondencia: paso de agregar campos"/>
          <p:cNvPicPr>
            <a:picLocks noChangeAspect="1" noChangeArrowheads="1"/>
          </p:cNvPicPr>
          <p:nvPr/>
        </p:nvPicPr>
        <p:blipFill>
          <a:blip r:embed="rId2" cstate="print"/>
          <a:srcRect/>
          <a:stretch>
            <a:fillRect/>
          </a:stretch>
        </p:blipFill>
        <p:spPr bwMode="auto">
          <a:xfrm>
            <a:off x="7752184" y="2996953"/>
            <a:ext cx="2400300" cy="3352801"/>
          </a:xfrm>
          <a:prstGeom prst="rect">
            <a:avLst/>
          </a:prstGeom>
          <a:noFill/>
        </p:spPr>
      </p:pic>
    </p:spTree>
    <p:extLst>
      <p:ext uri="{BB962C8B-B14F-4D97-AF65-F5344CB8AC3E}">
        <p14:creationId xmlns:p14="http://schemas.microsoft.com/office/powerpoint/2010/main" val="4143094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Agregar campos</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Si hace clic en </a:t>
            </a:r>
            <a:r>
              <a:rPr lang="es-CL" b="1" dirty="0" smtClean="0"/>
              <a:t>Más elementos</a:t>
            </a:r>
            <a:r>
              <a:rPr lang="es-CL" dirty="0" smtClean="0"/>
              <a:t> en el panel de tareas, puede agregar campos que coincidan con cualquiera de las columnas del archivo de datos. Por ejemplo, los datos pueden incluir una columna denominada </a:t>
            </a:r>
            <a:r>
              <a:rPr lang="es-CL" b="1" dirty="0" smtClean="0"/>
              <a:t>Nota personal</a:t>
            </a:r>
            <a:r>
              <a:rPr lang="es-CL" dirty="0" smtClean="0"/>
              <a:t>. Al poner un campo </a:t>
            </a:r>
            <a:r>
              <a:rPr lang="es-CL" b="1" dirty="0" err="1" smtClean="0"/>
              <a:t>Nota_personal</a:t>
            </a:r>
            <a:r>
              <a:rPr lang="es-CL" dirty="0" smtClean="0"/>
              <a:t> en la parte inferior de una carta modelo, puede personalizar cada copia todavía más. Incluso puede personalizar los sobres agregando un código de barras postal, si está utilizando la versión de Word en idioma inglés (Estados Unidos), o el franqueo electrónico (si tiene instalado un programa de franqueo electrónico).</a:t>
            </a:r>
            <a:endParaRPr lang="es-CL" dirty="0"/>
          </a:p>
        </p:txBody>
      </p:sp>
    </p:spTree>
    <p:extLst>
      <p:ext uri="{BB962C8B-B14F-4D97-AF65-F5344CB8AC3E}">
        <p14:creationId xmlns:p14="http://schemas.microsoft.com/office/powerpoint/2010/main" val="4137493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Asignar campos</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Si en el documento inserta un campo de bloque de direcciones o un campo de línea de saludo, se le pedirá que elija el formato que prefiere. Por ejemplo, la ilustración muestra el cuadro de diálogo </a:t>
            </a:r>
            <a:r>
              <a:rPr lang="es-CL" b="1" dirty="0" smtClean="0"/>
              <a:t>Línea de saludo</a:t>
            </a:r>
            <a:r>
              <a:rPr lang="es-CL" dirty="0" smtClean="0"/>
              <a:t> que se abre al hacer clic en </a:t>
            </a:r>
            <a:r>
              <a:rPr lang="es-CL" b="1" dirty="0" smtClean="0"/>
              <a:t>Línea de saludo</a:t>
            </a:r>
            <a:r>
              <a:rPr lang="es-CL" dirty="0" smtClean="0"/>
              <a:t> en la lista de tareas. La lista que hay en </a:t>
            </a:r>
            <a:r>
              <a:rPr lang="es-CL" b="1" dirty="0" smtClean="0"/>
              <a:t>Formato de la línea de saludo</a:t>
            </a:r>
            <a:r>
              <a:rPr lang="es-CL" dirty="0" smtClean="0"/>
              <a:t> se utiliza para realizar selecciones.</a:t>
            </a:r>
            <a:endParaRPr lang="es-CL" dirty="0"/>
          </a:p>
        </p:txBody>
      </p:sp>
      <p:pic>
        <p:nvPicPr>
          <p:cNvPr id="25602" name="Picture 2" descr="Cuadro de diálogo Línea de saludo"/>
          <p:cNvPicPr>
            <a:picLocks noChangeAspect="1" noChangeArrowheads="1"/>
          </p:cNvPicPr>
          <p:nvPr/>
        </p:nvPicPr>
        <p:blipFill>
          <a:blip r:embed="rId2" cstate="print"/>
          <a:srcRect/>
          <a:stretch>
            <a:fillRect/>
          </a:stretch>
        </p:blipFill>
        <p:spPr bwMode="auto">
          <a:xfrm>
            <a:off x="4223792" y="4293097"/>
            <a:ext cx="3333750" cy="2000251"/>
          </a:xfrm>
          <a:prstGeom prst="rect">
            <a:avLst/>
          </a:prstGeom>
          <a:noFill/>
        </p:spPr>
      </p:pic>
    </p:spTree>
    <p:extLst>
      <p:ext uri="{BB962C8B-B14F-4D97-AF65-F5344CB8AC3E}">
        <p14:creationId xmlns:p14="http://schemas.microsoft.com/office/powerpoint/2010/main" val="3776649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Asignar campos</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Si Word no puede hacer coincidir un elemento de saludo o de dirección con una columna del archivo de datos, las líneas de las direcciones y de los saludos no se combinarán correctamente. Para ayudar a evitar problemas, haga clic </a:t>
            </a:r>
            <a:r>
              <a:rPr lang="es-CL" dirty="0" err="1" smtClean="0"/>
              <a:t>en</a:t>
            </a:r>
            <a:r>
              <a:rPr lang="es-CL" b="1" dirty="0" err="1" smtClean="0"/>
              <a:t>Asignar</a:t>
            </a:r>
            <a:r>
              <a:rPr lang="es-CL" b="1" dirty="0" smtClean="0"/>
              <a:t> campos</a:t>
            </a:r>
            <a:r>
              <a:rPr lang="es-CL" dirty="0" smtClean="0"/>
              <a:t>. Se abrirá el cuadro de diálogo </a:t>
            </a:r>
            <a:r>
              <a:rPr lang="es-CL" b="1" dirty="0" smtClean="0"/>
              <a:t>Asignar campos</a:t>
            </a:r>
            <a:r>
              <a:rPr lang="es-CL" dirty="0" smtClean="0"/>
              <a:t>.</a:t>
            </a:r>
            <a:endParaRPr lang="es-CL" dirty="0"/>
          </a:p>
        </p:txBody>
      </p:sp>
      <p:pic>
        <p:nvPicPr>
          <p:cNvPr id="27650" name="Picture 2" descr="Cuadro de diálogo Asignar campos"/>
          <p:cNvPicPr>
            <a:picLocks noChangeAspect="1" noChangeArrowheads="1"/>
          </p:cNvPicPr>
          <p:nvPr/>
        </p:nvPicPr>
        <p:blipFill>
          <a:blip r:embed="rId2" cstate="print"/>
          <a:srcRect/>
          <a:stretch>
            <a:fillRect/>
          </a:stretch>
        </p:blipFill>
        <p:spPr bwMode="auto">
          <a:xfrm>
            <a:off x="4583832" y="4077073"/>
            <a:ext cx="3333750" cy="1838325"/>
          </a:xfrm>
          <a:prstGeom prst="rect">
            <a:avLst/>
          </a:prstGeom>
          <a:noFill/>
        </p:spPr>
      </p:pic>
    </p:spTree>
    <p:extLst>
      <p:ext uri="{BB962C8B-B14F-4D97-AF65-F5344CB8AC3E}">
        <p14:creationId xmlns:p14="http://schemas.microsoft.com/office/powerpoint/2010/main" val="1061626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Asignar campos</a:t>
            </a:r>
            <a:endParaRPr lang="es-CL" dirty="0"/>
          </a:p>
        </p:txBody>
      </p:sp>
      <p:sp>
        <p:nvSpPr>
          <p:cNvPr id="3" name="2 Marcador de contenido"/>
          <p:cNvSpPr>
            <a:spLocks noGrp="1"/>
          </p:cNvSpPr>
          <p:nvPr>
            <p:ph idx="4294967295"/>
          </p:nvPr>
        </p:nvSpPr>
        <p:spPr>
          <a:xfrm>
            <a:off x="0" y="1825625"/>
            <a:ext cx="10515600" cy="4351338"/>
          </a:xfrm>
        </p:spPr>
        <p:txBody>
          <a:bodyPr>
            <a:normAutofit/>
          </a:bodyPr>
          <a:lstStyle/>
          <a:p>
            <a:r>
              <a:rPr lang="es-CL" dirty="0" smtClean="0"/>
              <a:t>Los elementos de una dirección y de un saludo se enumeran a la izquierda y los encabezados de columna del archivo de datos a la derecha.</a:t>
            </a:r>
          </a:p>
          <a:p>
            <a:r>
              <a:rPr lang="es-CL" dirty="0" smtClean="0"/>
              <a:t>Word busca la columna que coincide con cada elemento. En la ilustración, Word automáticamente hace coincidir la columna </a:t>
            </a:r>
            <a:r>
              <a:rPr lang="es-CL" b="1" dirty="0" smtClean="0"/>
              <a:t>Apellido</a:t>
            </a:r>
            <a:r>
              <a:rPr lang="es-CL" dirty="0" smtClean="0"/>
              <a:t> del archivo de datos </a:t>
            </a:r>
            <a:r>
              <a:rPr lang="es-CL" dirty="0" err="1" smtClean="0"/>
              <a:t>con</a:t>
            </a:r>
            <a:r>
              <a:rPr lang="es-CL" b="1" dirty="0" err="1" smtClean="0"/>
              <a:t>Apellidos</a:t>
            </a:r>
            <a:r>
              <a:rPr lang="es-CL" dirty="0" smtClean="0"/>
              <a:t>. Sin embargo, Word no pudo hacer coincidir otros elementos. En este archivo de datos, por ejemplo, Word no puede hacer coincidir </a:t>
            </a:r>
            <a:r>
              <a:rPr lang="es-CL" b="1" dirty="0" smtClean="0"/>
              <a:t>Apellidos</a:t>
            </a:r>
            <a:r>
              <a:rPr lang="es-CL" dirty="0" smtClean="0"/>
              <a:t> </a:t>
            </a:r>
            <a:r>
              <a:rPr lang="es-CL" dirty="0" err="1" smtClean="0"/>
              <a:t>o</a:t>
            </a:r>
            <a:r>
              <a:rPr lang="es-CL" b="1" dirty="0" err="1" smtClean="0"/>
              <a:t>Dirección</a:t>
            </a:r>
            <a:r>
              <a:rPr lang="es-CL" b="1" dirty="0" smtClean="0"/>
              <a:t> 1</a:t>
            </a:r>
            <a:r>
              <a:rPr lang="es-CL" dirty="0" smtClean="0"/>
              <a:t>.</a:t>
            </a:r>
          </a:p>
        </p:txBody>
      </p:sp>
    </p:spTree>
    <p:extLst>
      <p:ext uri="{BB962C8B-B14F-4D97-AF65-F5344CB8AC3E}">
        <p14:creationId xmlns:p14="http://schemas.microsoft.com/office/powerpoint/2010/main" val="1055104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a:p>
        </p:txBody>
      </p:sp>
      <p:sp>
        <p:nvSpPr>
          <p:cNvPr id="3" name="2 Marcador de contenido"/>
          <p:cNvSpPr>
            <a:spLocks noGrp="1"/>
          </p:cNvSpPr>
          <p:nvPr>
            <p:ph idx="4294967295"/>
          </p:nvPr>
        </p:nvSpPr>
        <p:spPr>
          <a:xfrm>
            <a:off x="0" y="1825625"/>
            <a:ext cx="10515600" cy="4351338"/>
          </a:xfrm>
        </p:spPr>
        <p:txBody>
          <a:bodyPr/>
          <a:lstStyle/>
          <a:p>
            <a:r>
              <a:rPr lang="es-CL" dirty="0" smtClean="0"/>
              <a:t>Utilizando la lista de la derecha puede seleccionar la columna de su archivo de datos que coincida con el elemento de la izquierda. En la ilustración, la </a:t>
            </a:r>
            <a:r>
              <a:rPr lang="es-CL" dirty="0" err="1" smtClean="0"/>
              <a:t>columna</a:t>
            </a:r>
            <a:r>
              <a:rPr lang="es-CL" b="1" dirty="0" err="1" smtClean="0"/>
              <a:t>Nombre</a:t>
            </a:r>
            <a:r>
              <a:rPr lang="es-CL" dirty="0" smtClean="0"/>
              <a:t> coincide ahora con </a:t>
            </a:r>
            <a:r>
              <a:rPr lang="es-CL" b="1" dirty="0" smtClean="0"/>
              <a:t>Apellidos</a:t>
            </a:r>
            <a:r>
              <a:rPr lang="es-CL" dirty="0" smtClean="0"/>
              <a:t>, y la columna </a:t>
            </a:r>
            <a:r>
              <a:rPr lang="es-CL" b="1" dirty="0" smtClean="0"/>
              <a:t>Dirección</a:t>
            </a:r>
            <a:r>
              <a:rPr lang="es-CL" dirty="0" smtClean="0"/>
              <a:t> coincide </a:t>
            </a:r>
            <a:r>
              <a:rPr lang="es-CL" dirty="0" err="1" smtClean="0"/>
              <a:t>con</a:t>
            </a:r>
            <a:r>
              <a:rPr lang="es-CL" b="1" dirty="0" err="1" smtClean="0"/>
              <a:t>Dirección</a:t>
            </a:r>
            <a:r>
              <a:rPr lang="es-CL" b="1" dirty="0" smtClean="0"/>
              <a:t> 1</a:t>
            </a:r>
            <a:r>
              <a:rPr lang="es-CL" dirty="0" smtClean="0"/>
              <a:t>. No importa si </a:t>
            </a:r>
            <a:r>
              <a:rPr lang="es-CL" b="1" dirty="0" smtClean="0"/>
              <a:t>Tratamiento de cortesía</a:t>
            </a:r>
            <a:r>
              <a:rPr lang="es-CL" dirty="0" smtClean="0"/>
              <a:t>, </a:t>
            </a:r>
            <a:r>
              <a:rPr lang="es-CL" b="1" dirty="0" smtClean="0"/>
              <a:t>Organización</a:t>
            </a:r>
            <a:r>
              <a:rPr lang="es-CL" dirty="0" smtClean="0"/>
              <a:t> y </a:t>
            </a:r>
            <a:r>
              <a:rPr lang="es-CL" b="1" dirty="0" smtClean="0"/>
              <a:t>Nombre del cónyuge</a:t>
            </a:r>
            <a:r>
              <a:rPr lang="es-CL" dirty="0" smtClean="0"/>
              <a:t> no presentan coincidencias puesto que no son relevantes en los documentos que está creando.</a:t>
            </a:r>
          </a:p>
          <a:p>
            <a:endParaRPr lang="es-CL" dirty="0"/>
          </a:p>
        </p:txBody>
      </p:sp>
      <p:pic>
        <p:nvPicPr>
          <p:cNvPr id="28674" name="Picture 2" descr="Cuadro de diálogo Asignar campos"/>
          <p:cNvPicPr>
            <a:picLocks noChangeAspect="1" noChangeArrowheads="1"/>
          </p:cNvPicPr>
          <p:nvPr/>
        </p:nvPicPr>
        <p:blipFill>
          <a:blip r:embed="rId2" cstate="print"/>
          <a:srcRect/>
          <a:stretch>
            <a:fillRect/>
          </a:stretch>
        </p:blipFill>
        <p:spPr bwMode="auto">
          <a:xfrm>
            <a:off x="6816080" y="4509121"/>
            <a:ext cx="3333750" cy="1838325"/>
          </a:xfrm>
          <a:prstGeom prst="rect">
            <a:avLst/>
          </a:prstGeom>
          <a:noFill/>
        </p:spPr>
      </p:pic>
    </p:spTree>
    <p:extLst>
      <p:ext uri="{BB962C8B-B14F-4D97-AF65-F5344CB8AC3E}">
        <p14:creationId xmlns:p14="http://schemas.microsoft.com/office/powerpoint/2010/main" val="447900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Obtener una vista previa de la combinación y completarla</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Una vez agregados los campos al documento principal, ya estará listo para obtener una obtener una vista previa de los resultados de la combinación. Cuando esté satisfecho de la vista previa, puede completar la combinación.</a:t>
            </a:r>
            <a:endParaRPr lang="es-CL" dirty="0"/>
          </a:p>
        </p:txBody>
      </p:sp>
    </p:spTree>
    <p:extLst>
      <p:ext uri="{BB962C8B-B14F-4D97-AF65-F5344CB8AC3E}">
        <p14:creationId xmlns:p14="http://schemas.microsoft.com/office/powerpoint/2010/main" val="3743965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Obtener una vista previa de la combinación</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Puede obtener una vista previa de los documentos combinados y efectuar cambios antes de completar del todo la combinación.</a:t>
            </a:r>
            <a:endParaRPr lang="es-CL" dirty="0"/>
          </a:p>
        </p:txBody>
      </p:sp>
      <p:pic>
        <p:nvPicPr>
          <p:cNvPr id="31746" name="Picture 2" descr="Panel de tareas Combinar correspondencia: paso de vista previa"/>
          <p:cNvPicPr>
            <a:picLocks noChangeAspect="1" noChangeArrowheads="1"/>
          </p:cNvPicPr>
          <p:nvPr/>
        </p:nvPicPr>
        <p:blipFill>
          <a:blip r:embed="rId2" cstate="print"/>
          <a:srcRect/>
          <a:stretch>
            <a:fillRect/>
          </a:stretch>
        </p:blipFill>
        <p:spPr bwMode="auto">
          <a:xfrm>
            <a:off x="4871864" y="2780929"/>
            <a:ext cx="2457450" cy="2571751"/>
          </a:xfrm>
          <a:prstGeom prst="rect">
            <a:avLst/>
          </a:prstGeom>
          <a:noFill/>
        </p:spPr>
      </p:pic>
    </p:spTree>
    <p:extLst>
      <p:ext uri="{BB962C8B-B14F-4D97-AF65-F5344CB8AC3E}">
        <p14:creationId xmlns:p14="http://schemas.microsoft.com/office/powerpoint/2010/main" val="2408785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Obtener una vista previa de la combinación</a:t>
            </a:r>
            <a:endParaRPr lang="es-CL" dirty="0"/>
          </a:p>
        </p:txBody>
      </p:sp>
      <p:sp>
        <p:nvSpPr>
          <p:cNvPr id="3" name="2 Marcador de contenido"/>
          <p:cNvSpPr>
            <a:spLocks noGrp="1"/>
          </p:cNvSpPr>
          <p:nvPr>
            <p:ph idx="4294967295"/>
          </p:nvPr>
        </p:nvSpPr>
        <p:spPr>
          <a:xfrm>
            <a:off x="0" y="1825625"/>
            <a:ext cx="10515600" cy="4351338"/>
          </a:xfrm>
        </p:spPr>
        <p:txBody>
          <a:bodyPr>
            <a:normAutofit fontScale="92500" lnSpcReduction="10000"/>
          </a:bodyPr>
          <a:lstStyle/>
          <a:p>
            <a:r>
              <a:rPr lang="es-CL" dirty="0" smtClean="0"/>
              <a:t>Para obtener una vista previa, siga uno de estos procedimientos:</a:t>
            </a:r>
          </a:p>
          <a:p>
            <a:pPr lvl="1"/>
            <a:r>
              <a:rPr lang="es-CL" dirty="0" smtClean="0"/>
              <a:t>Hojee los documentos combinados utilizando los botones anterior y siguiente del panel de tareas.</a:t>
            </a:r>
          </a:p>
          <a:p>
            <a:pPr lvl="1"/>
            <a:r>
              <a:rPr lang="es-CL" dirty="0" smtClean="0"/>
              <a:t>Obtenga una vista previa de un documento concreto haciendo clic en </a:t>
            </a:r>
            <a:r>
              <a:rPr lang="es-CL" b="1" dirty="0" smtClean="0"/>
              <a:t>Buscar un destinatario</a:t>
            </a:r>
            <a:r>
              <a:rPr lang="es-CL" dirty="0" smtClean="0"/>
              <a:t>.</a:t>
            </a:r>
          </a:p>
          <a:p>
            <a:pPr lvl="1"/>
            <a:r>
              <a:rPr lang="es-CL" dirty="0" smtClean="0"/>
              <a:t>Haga clic en </a:t>
            </a:r>
            <a:r>
              <a:rPr lang="es-CL" b="1" dirty="0" smtClean="0"/>
              <a:t>Excluir al destinatario</a:t>
            </a:r>
            <a:r>
              <a:rPr lang="es-CL" dirty="0" smtClean="0"/>
              <a:t> si observa que no desea incluir el registro que está mirando.</a:t>
            </a:r>
          </a:p>
          <a:p>
            <a:pPr lvl="1"/>
            <a:r>
              <a:rPr lang="es-CL" dirty="0" smtClean="0"/>
              <a:t>Haga clic en </a:t>
            </a:r>
            <a:r>
              <a:rPr lang="es-CL" b="1" dirty="0" smtClean="0"/>
              <a:t>Editar lista de destinatarios</a:t>
            </a:r>
            <a:r>
              <a:rPr lang="es-CL" dirty="0" smtClean="0"/>
              <a:t> para abrir el cuadro de diálogo </a:t>
            </a:r>
            <a:r>
              <a:rPr lang="es-CL" b="1" dirty="0" smtClean="0"/>
              <a:t>Destinatarios de combinar correspondencia</a:t>
            </a:r>
            <a:r>
              <a:rPr lang="es-CL" dirty="0" smtClean="0"/>
              <a:t>, en el que puede filtrar la lista si ve registros que no desea incluir.</a:t>
            </a:r>
          </a:p>
          <a:p>
            <a:pPr lvl="1"/>
            <a:r>
              <a:rPr lang="es-CL" dirty="0" smtClean="0"/>
              <a:t>Haga clic en </a:t>
            </a:r>
            <a:r>
              <a:rPr lang="es-CL" b="1" dirty="0" smtClean="0"/>
              <a:t>Anterior</a:t>
            </a:r>
            <a:r>
              <a:rPr lang="es-CL" dirty="0" smtClean="0"/>
              <a:t> en la parte inferior del panel de tareas para volver atrás un paso o dos si necesita efectuar otros cambios.</a:t>
            </a:r>
          </a:p>
          <a:p>
            <a:pPr lvl="1"/>
            <a:r>
              <a:rPr lang="es-CL" dirty="0" smtClean="0"/>
              <a:t>Cuando esté satisfecho de los resultados de la combinación, haga clic en </a:t>
            </a:r>
            <a:r>
              <a:rPr lang="es-CL" b="1" dirty="0" smtClean="0"/>
              <a:t>Siguiente</a:t>
            </a:r>
            <a:r>
              <a:rPr lang="es-CL" dirty="0" smtClean="0"/>
              <a:t> en la parte inferior del panel de tareas.</a:t>
            </a:r>
          </a:p>
          <a:p>
            <a:endParaRPr lang="es-CL" dirty="0"/>
          </a:p>
        </p:txBody>
      </p:sp>
    </p:spTree>
    <p:extLst>
      <p:ext uri="{BB962C8B-B14F-4D97-AF65-F5344CB8AC3E}">
        <p14:creationId xmlns:p14="http://schemas.microsoft.com/office/powerpoint/2010/main" val="849730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Completar la combinación</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Ahora todo depende del tipo de documento que esté creando. Si está combinando cartas, puede imprimirlas o modificarlas individualmente. Si elige modificar las cartas, Word las guarda en un único archivo, con una carta por página.</a:t>
            </a:r>
            <a:endParaRPr lang="es-CL" dirty="0"/>
          </a:p>
        </p:txBody>
      </p:sp>
      <p:pic>
        <p:nvPicPr>
          <p:cNvPr id="33794" name="Picture 2" descr="Panel de tareas Combinar correspondencia: paso de completar la combinación"/>
          <p:cNvPicPr>
            <a:picLocks noChangeAspect="1" noChangeArrowheads="1"/>
          </p:cNvPicPr>
          <p:nvPr/>
        </p:nvPicPr>
        <p:blipFill>
          <a:blip r:embed="rId2" cstate="print"/>
          <a:srcRect/>
          <a:stretch>
            <a:fillRect/>
          </a:stretch>
        </p:blipFill>
        <p:spPr bwMode="auto">
          <a:xfrm>
            <a:off x="4655840" y="3501009"/>
            <a:ext cx="2419350" cy="2495551"/>
          </a:xfrm>
          <a:prstGeom prst="rect">
            <a:avLst/>
          </a:prstGeom>
          <a:noFill/>
        </p:spPr>
      </p:pic>
    </p:spTree>
    <p:extLst>
      <p:ext uri="{BB962C8B-B14F-4D97-AF65-F5344CB8AC3E}">
        <p14:creationId xmlns:p14="http://schemas.microsoft.com/office/powerpoint/2010/main" val="3957618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Combinación de correspondencia</a:t>
            </a:r>
            <a:endParaRPr lang="es-ES" dirty="0"/>
          </a:p>
        </p:txBody>
      </p:sp>
      <p:sp>
        <p:nvSpPr>
          <p:cNvPr id="3" name="2 Marcador de contenido"/>
          <p:cNvSpPr>
            <a:spLocks noGrp="1"/>
          </p:cNvSpPr>
          <p:nvPr>
            <p:ph idx="4294967295"/>
          </p:nvPr>
        </p:nvSpPr>
        <p:spPr>
          <a:xfrm>
            <a:off x="0" y="1825625"/>
            <a:ext cx="10515600" cy="4351338"/>
          </a:xfrm>
        </p:spPr>
        <p:txBody>
          <a:bodyPr/>
          <a:lstStyle/>
          <a:p>
            <a:r>
              <a:rPr lang="es-CL" dirty="0" smtClean="0"/>
              <a:t>El primer paso en el proceso de combinar correspondencia implica dos elecciones. En primer lugar, elige el tipo de documento en el que desea combinar la información. A continuación, elige el documento principal que desea utilizar.</a:t>
            </a:r>
            <a:endParaRPr lang="es-ES" dirty="0"/>
          </a:p>
        </p:txBody>
      </p:sp>
    </p:spTree>
    <p:extLst>
      <p:ext uri="{BB962C8B-B14F-4D97-AF65-F5344CB8AC3E}">
        <p14:creationId xmlns:p14="http://schemas.microsoft.com/office/powerpoint/2010/main" val="3679201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lstStyle/>
          <a:p>
            <a:pPr fontAlgn="base"/>
            <a:r>
              <a:rPr lang="es-CL" dirty="0" smtClean="0"/>
              <a:t>El ejemplo consiste en el envió de una carta, ofreciendo los servicios de una empresa de redacción de documentos. lo que haremos es que podamos personalizar la carta con los datos de los destinatario.</a:t>
            </a:r>
          </a:p>
          <a:p>
            <a:pPr fontAlgn="base"/>
            <a:r>
              <a:rPr lang="es-CL" dirty="0" smtClean="0"/>
              <a:t>Teniendo la carta ya redactada, tenemos que ver el tema de los datos que utilizaremos, en este caso, serán solo: Nombre, Dirección, Empresa, Profesión. tal como lo muestra la siguiente imagen</a:t>
            </a:r>
          </a:p>
          <a:p>
            <a:endParaRPr lang="es-CL" dirty="0"/>
          </a:p>
        </p:txBody>
      </p:sp>
    </p:spTree>
    <p:extLst>
      <p:ext uri="{BB962C8B-B14F-4D97-AF65-F5344CB8AC3E}">
        <p14:creationId xmlns:p14="http://schemas.microsoft.com/office/powerpoint/2010/main" val="923297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pic>
        <p:nvPicPr>
          <p:cNvPr id="34818" name="Picture 2" descr="excel"/>
          <p:cNvPicPr>
            <a:picLocks noChangeAspect="1" noChangeArrowheads="1"/>
          </p:cNvPicPr>
          <p:nvPr/>
        </p:nvPicPr>
        <p:blipFill>
          <a:blip r:embed="rId2" cstate="print"/>
          <a:srcRect/>
          <a:stretch>
            <a:fillRect/>
          </a:stretch>
        </p:blipFill>
        <p:spPr bwMode="auto">
          <a:xfrm>
            <a:off x="2479341" y="1700808"/>
            <a:ext cx="7737957" cy="4680520"/>
          </a:xfrm>
          <a:prstGeom prst="rect">
            <a:avLst/>
          </a:prstGeom>
          <a:noFill/>
        </p:spPr>
      </p:pic>
    </p:spTree>
    <p:extLst>
      <p:ext uri="{BB962C8B-B14F-4D97-AF65-F5344CB8AC3E}">
        <p14:creationId xmlns:p14="http://schemas.microsoft.com/office/powerpoint/2010/main" val="4241237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pic>
        <p:nvPicPr>
          <p:cNvPr id="37890" name="Picture 2" descr="word 1"/>
          <p:cNvPicPr>
            <a:picLocks noChangeAspect="1" noChangeArrowheads="1"/>
          </p:cNvPicPr>
          <p:nvPr/>
        </p:nvPicPr>
        <p:blipFill>
          <a:blip r:embed="rId2" cstate="print"/>
          <a:srcRect/>
          <a:stretch>
            <a:fillRect/>
          </a:stretch>
        </p:blipFill>
        <p:spPr bwMode="auto">
          <a:xfrm>
            <a:off x="2567608" y="1484784"/>
            <a:ext cx="6912768" cy="4899342"/>
          </a:xfrm>
          <a:prstGeom prst="rect">
            <a:avLst/>
          </a:prstGeom>
          <a:noFill/>
        </p:spPr>
      </p:pic>
    </p:spTree>
    <p:extLst>
      <p:ext uri="{BB962C8B-B14F-4D97-AF65-F5344CB8AC3E}">
        <p14:creationId xmlns:p14="http://schemas.microsoft.com/office/powerpoint/2010/main" val="3869044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normAutofit/>
          </a:bodyPr>
          <a:lstStyle/>
          <a:p>
            <a:pPr fontAlgn="base"/>
            <a:r>
              <a:rPr lang="es-CL" dirty="0" smtClean="0"/>
              <a:t>1: Combinación de Correspondencia</a:t>
            </a:r>
          </a:p>
          <a:p>
            <a:pPr fontAlgn="base"/>
            <a:r>
              <a:rPr lang="es-CL" dirty="0" smtClean="0"/>
              <a:t>2: Iniciar combinación de correspondencia</a:t>
            </a:r>
          </a:p>
          <a:p>
            <a:pPr fontAlgn="base"/>
            <a:r>
              <a:rPr lang="es-CL" dirty="0" smtClean="0"/>
              <a:t>     – Seleccionamos asistente de correspondencia</a:t>
            </a:r>
          </a:p>
          <a:p>
            <a:pPr fontAlgn="base"/>
            <a:r>
              <a:rPr lang="es-CL" dirty="0" smtClean="0"/>
              <a:t>3: Comenzamos con el asistente de correspondencia</a:t>
            </a:r>
          </a:p>
          <a:p>
            <a:pPr fontAlgn="base"/>
            <a:r>
              <a:rPr lang="es-CL" dirty="0" smtClean="0"/>
              <a:t>    – Ponemos en tipo de documento: Carta y siguiente</a:t>
            </a:r>
          </a:p>
          <a:p>
            <a:pPr fontAlgn="base"/>
            <a:r>
              <a:rPr lang="es-CL" dirty="0" smtClean="0"/>
              <a:t>    – Utilizar el documento actual y siguiente</a:t>
            </a:r>
          </a:p>
          <a:p>
            <a:pPr fontAlgn="base"/>
            <a:r>
              <a:rPr lang="es-CL" dirty="0" smtClean="0"/>
              <a:t>    – En escoger los destinatarios, ponemos Utilizar una lista existente, y seleccionamos al presionar sobre EXAMINAR (que esta en el cuadrado azul). acá es donde buscamos nuestro archivo </a:t>
            </a:r>
            <a:r>
              <a:rPr lang="es-CL" dirty="0" err="1" smtClean="0"/>
              <a:t>excel</a:t>
            </a:r>
            <a:r>
              <a:rPr lang="es-CL" dirty="0" smtClean="0"/>
              <a:t>.</a:t>
            </a:r>
          </a:p>
        </p:txBody>
      </p:sp>
    </p:spTree>
    <p:extLst>
      <p:ext uri="{BB962C8B-B14F-4D97-AF65-F5344CB8AC3E}">
        <p14:creationId xmlns:p14="http://schemas.microsoft.com/office/powerpoint/2010/main" val="1359102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normAutofit fontScale="92500" lnSpcReduction="10000"/>
          </a:bodyPr>
          <a:lstStyle/>
          <a:p>
            <a:pPr fontAlgn="base"/>
            <a:r>
              <a:rPr lang="es-CL" dirty="0" smtClean="0"/>
              <a:t>Después al seleccionar el archivo (este caso el </a:t>
            </a:r>
            <a:r>
              <a:rPr lang="es-CL" dirty="0" err="1" smtClean="0"/>
              <a:t>excel</a:t>
            </a:r>
            <a:r>
              <a:rPr lang="es-CL" dirty="0" smtClean="0"/>
              <a:t>) saldrá una ventana como esta</a:t>
            </a:r>
          </a:p>
          <a:p>
            <a:pPr fontAlgn="base"/>
            <a:endParaRPr lang="es-CL" dirty="0" smtClean="0"/>
          </a:p>
          <a:p>
            <a:pPr fontAlgn="base"/>
            <a:endParaRPr lang="es-CL" dirty="0" smtClean="0"/>
          </a:p>
          <a:p>
            <a:pPr fontAlgn="base"/>
            <a:endParaRPr lang="es-CL" dirty="0" smtClean="0"/>
          </a:p>
          <a:p>
            <a:pPr fontAlgn="base"/>
            <a:endParaRPr lang="es-CL" dirty="0" smtClean="0"/>
          </a:p>
          <a:p>
            <a:pPr fontAlgn="base"/>
            <a:endParaRPr lang="es-CL" dirty="0" smtClean="0"/>
          </a:p>
          <a:p>
            <a:pPr fontAlgn="base"/>
            <a:r>
              <a:rPr lang="es-CL" dirty="0" smtClean="0"/>
              <a:t>En la cual ponen aceptar si los datos están en la hoja 1, sino, seleccionan la que corresponda. Posteriormente aparece una donde puedes editar que registros colocar en la carta, posibilitando el filtrar, ideal si solo quieres enviar tu carta a algunas personas y no a todos.</a:t>
            </a:r>
          </a:p>
        </p:txBody>
      </p:sp>
      <p:pic>
        <p:nvPicPr>
          <p:cNvPr id="38914" name="Picture 2" descr="image"/>
          <p:cNvPicPr>
            <a:picLocks noChangeAspect="1" noChangeArrowheads="1"/>
          </p:cNvPicPr>
          <p:nvPr/>
        </p:nvPicPr>
        <p:blipFill>
          <a:blip r:embed="rId2" cstate="print"/>
          <a:srcRect/>
          <a:stretch>
            <a:fillRect/>
          </a:stretch>
        </p:blipFill>
        <p:spPr bwMode="auto">
          <a:xfrm>
            <a:off x="4367809" y="2636913"/>
            <a:ext cx="3629025" cy="1666875"/>
          </a:xfrm>
          <a:prstGeom prst="rect">
            <a:avLst/>
          </a:prstGeom>
          <a:noFill/>
        </p:spPr>
      </p:pic>
    </p:spTree>
    <p:extLst>
      <p:ext uri="{BB962C8B-B14F-4D97-AF65-F5344CB8AC3E}">
        <p14:creationId xmlns:p14="http://schemas.microsoft.com/office/powerpoint/2010/main" val="806641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lstStyle/>
          <a:p>
            <a:pPr algn="just"/>
            <a:r>
              <a:rPr lang="es-CL" dirty="0" smtClean="0"/>
              <a:t>Después ponemos siguiente:</a:t>
            </a:r>
          </a:p>
          <a:p>
            <a:pPr algn="just">
              <a:buNone/>
            </a:pPr>
            <a:r>
              <a:rPr lang="es-CL" dirty="0" smtClean="0"/>
              <a:t>escriba la carta, como ya esta </a:t>
            </a:r>
          </a:p>
          <a:p>
            <a:pPr algn="just">
              <a:buNone/>
            </a:pPr>
            <a:r>
              <a:rPr lang="es-CL" dirty="0" smtClean="0"/>
              <a:t>escrita, procedemos a la </a:t>
            </a:r>
          </a:p>
          <a:p>
            <a:pPr algn="just">
              <a:buNone/>
            </a:pPr>
            <a:r>
              <a:rPr lang="es-CL" dirty="0" smtClean="0"/>
              <a:t>asignación de los campos, </a:t>
            </a:r>
          </a:p>
          <a:p>
            <a:pPr algn="just">
              <a:buNone/>
            </a:pPr>
            <a:r>
              <a:rPr lang="es-CL" dirty="0" smtClean="0"/>
              <a:t>como campos entenderemos </a:t>
            </a:r>
          </a:p>
          <a:p>
            <a:pPr algn="just">
              <a:buNone/>
            </a:pPr>
            <a:r>
              <a:rPr lang="es-CL" dirty="0" smtClean="0"/>
              <a:t>que se refiere al dato, como </a:t>
            </a:r>
          </a:p>
          <a:p>
            <a:pPr algn="just">
              <a:buNone/>
            </a:pPr>
            <a:r>
              <a:rPr lang="es-CL" dirty="0" smtClean="0"/>
              <a:t>ejemplo, Nombre o Ciudad.</a:t>
            </a:r>
            <a:endParaRPr lang="es-CL" dirty="0"/>
          </a:p>
        </p:txBody>
      </p:sp>
      <p:pic>
        <p:nvPicPr>
          <p:cNvPr id="40962" name="Picture 2" descr="image"/>
          <p:cNvPicPr>
            <a:picLocks noChangeAspect="1" noChangeArrowheads="1"/>
          </p:cNvPicPr>
          <p:nvPr/>
        </p:nvPicPr>
        <p:blipFill>
          <a:blip r:embed="rId2" cstate="print"/>
          <a:srcRect/>
          <a:stretch>
            <a:fillRect/>
          </a:stretch>
        </p:blipFill>
        <p:spPr bwMode="auto">
          <a:xfrm>
            <a:off x="5879976" y="1916833"/>
            <a:ext cx="4343400" cy="3276601"/>
          </a:xfrm>
          <a:prstGeom prst="rect">
            <a:avLst/>
          </a:prstGeom>
          <a:noFill/>
        </p:spPr>
      </p:pic>
    </p:spTree>
    <p:extLst>
      <p:ext uri="{BB962C8B-B14F-4D97-AF65-F5344CB8AC3E}">
        <p14:creationId xmlns:p14="http://schemas.microsoft.com/office/powerpoint/2010/main" val="2097991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Al asignar un campo, en el archivo Word quedan de la siguiente forma &lt;&lt;Nombre&gt;&gt;, es solo el nombre del campo. quedando de esta forma en el documento.</a:t>
            </a:r>
            <a:endParaRPr lang="es-CL" dirty="0"/>
          </a:p>
        </p:txBody>
      </p:sp>
      <p:pic>
        <p:nvPicPr>
          <p:cNvPr id="41990" name="Picture 6" descr="image"/>
          <p:cNvPicPr>
            <a:picLocks noChangeAspect="1" noChangeArrowheads="1"/>
          </p:cNvPicPr>
          <p:nvPr/>
        </p:nvPicPr>
        <p:blipFill>
          <a:blip r:embed="rId2" cstate="print"/>
          <a:srcRect/>
          <a:stretch>
            <a:fillRect/>
          </a:stretch>
        </p:blipFill>
        <p:spPr bwMode="auto">
          <a:xfrm>
            <a:off x="4799856" y="3140969"/>
            <a:ext cx="4749180" cy="3367883"/>
          </a:xfrm>
          <a:prstGeom prst="rect">
            <a:avLst/>
          </a:prstGeom>
          <a:noFill/>
        </p:spPr>
      </p:pic>
    </p:spTree>
    <p:extLst>
      <p:ext uri="{BB962C8B-B14F-4D97-AF65-F5344CB8AC3E}">
        <p14:creationId xmlns:p14="http://schemas.microsoft.com/office/powerpoint/2010/main" val="232960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Para ver los resultados de la combinación, debes ir a la pestaña de Word de correspondencia y luego seleccionar, vista previa y puedes ver como cambia con los controles</a:t>
            </a:r>
            <a:endParaRPr lang="es-CL" dirty="0"/>
          </a:p>
        </p:txBody>
      </p:sp>
      <p:pic>
        <p:nvPicPr>
          <p:cNvPr id="43010" name="Picture 2" descr="image"/>
          <p:cNvPicPr>
            <a:picLocks noChangeAspect="1" noChangeArrowheads="1"/>
          </p:cNvPicPr>
          <p:nvPr/>
        </p:nvPicPr>
        <p:blipFill>
          <a:blip r:embed="rId2" cstate="print"/>
          <a:srcRect/>
          <a:stretch>
            <a:fillRect/>
          </a:stretch>
        </p:blipFill>
        <p:spPr bwMode="auto">
          <a:xfrm>
            <a:off x="5015880" y="3068960"/>
            <a:ext cx="4896544" cy="3470968"/>
          </a:xfrm>
          <a:prstGeom prst="rect">
            <a:avLst/>
          </a:prstGeom>
          <a:noFill/>
        </p:spPr>
      </p:pic>
    </p:spTree>
    <p:extLst>
      <p:ext uri="{BB962C8B-B14F-4D97-AF65-F5344CB8AC3E}">
        <p14:creationId xmlns:p14="http://schemas.microsoft.com/office/powerpoint/2010/main" val="2524031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Ejemplo</a:t>
            </a:r>
            <a:endParaRPr lang="es-CL" dirty="0"/>
          </a:p>
        </p:txBody>
      </p:sp>
      <p:sp>
        <p:nvSpPr>
          <p:cNvPr id="3" name="2 Marcador de contenido"/>
          <p:cNvSpPr>
            <a:spLocks noGrp="1"/>
          </p:cNvSpPr>
          <p:nvPr>
            <p:ph idx="4294967295"/>
          </p:nvPr>
        </p:nvSpPr>
        <p:spPr>
          <a:xfrm>
            <a:off x="0" y="1825625"/>
            <a:ext cx="10515600" cy="4351338"/>
          </a:xfrm>
        </p:spPr>
        <p:txBody>
          <a:bodyPr>
            <a:normAutofit/>
          </a:bodyPr>
          <a:lstStyle/>
          <a:p>
            <a:pPr fontAlgn="base"/>
            <a:r>
              <a:rPr lang="es-CL" dirty="0" smtClean="0"/>
              <a:t>Ahora, las opciones para enviar el documento son 3, en el botón que dice “Finalizar y Combinar” puedes escoger entre</a:t>
            </a:r>
          </a:p>
          <a:p>
            <a:pPr fontAlgn="base"/>
            <a:r>
              <a:rPr lang="es-CL" dirty="0" smtClean="0"/>
              <a:t>1. Editar Documentos Individualmente: Abre un Archivo Word con la carta y los datos correspondiente al número de registro que tengas en el cuadro de control</a:t>
            </a:r>
          </a:p>
          <a:p>
            <a:pPr fontAlgn="base"/>
            <a:r>
              <a:rPr lang="es-CL" dirty="0" smtClean="0"/>
              <a:t>2. Imprimir</a:t>
            </a:r>
          </a:p>
          <a:p>
            <a:pPr fontAlgn="base"/>
            <a:r>
              <a:rPr lang="es-CL" dirty="0" smtClean="0"/>
              <a:t>3. Enviar por Correo: en esta, debes escribir la dirección del destinatario. Se que parece mucho trabajo escribir uno por uno los email de todos los destinatarios, sin embargo existe la posibilidad de combinar </a:t>
            </a:r>
            <a:r>
              <a:rPr lang="es-CL" smtClean="0"/>
              <a:t>con Outlook.</a:t>
            </a:r>
            <a:endParaRPr lang="es-CL" dirty="0" smtClean="0"/>
          </a:p>
          <a:p>
            <a:endParaRPr lang="es-CL" dirty="0"/>
          </a:p>
        </p:txBody>
      </p:sp>
    </p:spTree>
    <p:extLst>
      <p:ext uri="{BB962C8B-B14F-4D97-AF65-F5344CB8AC3E}">
        <p14:creationId xmlns:p14="http://schemas.microsoft.com/office/powerpoint/2010/main" val="1403285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Elegir el tipo de documento en el que se va a combinar la información</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El panel de tareas </a:t>
            </a:r>
            <a:r>
              <a:rPr lang="es-CL" b="1" dirty="0" smtClean="0"/>
              <a:t>Combinar correspondencia</a:t>
            </a:r>
            <a:r>
              <a:rPr lang="es-CL" dirty="0" smtClean="0"/>
              <a:t> se abre con una pregunta sobre el tipo de documento combinado que está creando. Una vez elegido, haga clic en </a:t>
            </a:r>
            <a:r>
              <a:rPr lang="es-CL" b="1" dirty="0" smtClean="0"/>
              <a:t>Siguiente</a:t>
            </a:r>
            <a:r>
              <a:rPr lang="es-CL" dirty="0" smtClean="0"/>
              <a:t> en la parte inferior del panel de tareas.</a:t>
            </a:r>
            <a:endParaRPr lang="es-CL" dirty="0"/>
          </a:p>
        </p:txBody>
      </p:sp>
      <p:pic>
        <p:nvPicPr>
          <p:cNvPr id="1026" name="Picture 2" descr="Panel de tareas Combinar correspondencia: paso de selección del tipo de documento"/>
          <p:cNvPicPr>
            <a:picLocks noChangeAspect="1" noChangeArrowheads="1"/>
          </p:cNvPicPr>
          <p:nvPr/>
        </p:nvPicPr>
        <p:blipFill>
          <a:blip r:embed="rId2" cstate="print"/>
          <a:srcRect/>
          <a:stretch>
            <a:fillRect/>
          </a:stretch>
        </p:blipFill>
        <p:spPr bwMode="auto">
          <a:xfrm>
            <a:off x="6023993" y="3212976"/>
            <a:ext cx="2409825" cy="2914650"/>
          </a:xfrm>
          <a:prstGeom prst="rect">
            <a:avLst/>
          </a:prstGeom>
          <a:noFill/>
        </p:spPr>
      </p:pic>
    </p:spTree>
    <p:extLst>
      <p:ext uri="{BB962C8B-B14F-4D97-AF65-F5344CB8AC3E}">
        <p14:creationId xmlns:p14="http://schemas.microsoft.com/office/powerpoint/2010/main" val="4112639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Elegir el documento principal que desea utilizar</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Si el documento principal (denominado el </a:t>
            </a:r>
            <a:r>
              <a:rPr lang="es-CL" b="1" dirty="0" smtClean="0"/>
              <a:t>documento inicial</a:t>
            </a:r>
            <a:r>
              <a:rPr lang="es-CL" dirty="0" smtClean="0"/>
              <a:t> en el panel de tareas) ya está abierto, o está empezando con un documento en blanco, puede hacer clic en </a:t>
            </a:r>
            <a:r>
              <a:rPr lang="es-CL" b="1" dirty="0" smtClean="0"/>
              <a:t>Utilizar el documento actual</a:t>
            </a:r>
            <a:r>
              <a:rPr lang="es-CL" dirty="0" smtClean="0"/>
              <a:t>.</a:t>
            </a:r>
            <a:endParaRPr lang="es-CL" dirty="0"/>
          </a:p>
        </p:txBody>
      </p:sp>
      <p:pic>
        <p:nvPicPr>
          <p:cNvPr id="18434" name="Picture 2" descr="Panel de tareas Combinar correspondencia: paso de selección del documento inicial"/>
          <p:cNvPicPr>
            <a:picLocks noChangeAspect="1" noChangeArrowheads="1"/>
          </p:cNvPicPr>
          <p:nvPr/>
        </p:nvPicPr>
        <p:blipFill>
          <a:blip r:embed="rId2" cstate="print"/>
          <a:srcRect/>
          <a:stretch>
            <a:fillRect/>
          </a:stretch>
        </p:blipFill>
        <p:spPr bwMode="auto">
          <a:xfrm>
            <a:off x="6888089" y="3356992"/>
            <a:ext cx="2581275" cy="2238376"/>
          </a:xfrm>
          <a:prstGeom prst="rect">
            <a:avLst/>
          </a:prstGeom>
          <a:noFill/>
        </p:spPr>
      </p:pic>
    </p:spTree>
    <p:extLst>
      <p:ext uri="{BB962C8B-B14F-4D97-AF65-F5344CB8AC3E}">
        <p14:creationId xmlns:p14="http://schemas.microsoft.com/office/powerpoint/2010/main" val="3445521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conectarse con un archivo de datos y seleccionar registros</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Para combinar información exclusiva en su documento principal, debe conectarse (o crear y conectarse) al archivo de datos en el que está almacenada la información exclusiva. Si no desea utilizar todos los datos del archivo que va a combinar, puede elegir los registros que desea usar.</a:t>
            </a:r>
            <a:endParaRPr lang="es-CL" dirty="0"/>
          </a:p>
        </p:txBody>
      </p:sp>
    </p:spTree>
    <p:extLst>
      <p:ext uri="{BB962C8B-B14F-4D97-AF65-F5344CB8AC3E}">
        <p14:creationId xmlns:p14="http://schemas.microsoft.com/office/powerpoint/2010/main" val="619011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Conectarse al archivo de datos</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En este paso del proceso de combinar correspondencia, el usuario se conecta al archivo de datos donde se encuentra almacenada la información exclusiva que desea combinar en su documento.</a:t>
            </a:r>
            <a:endParaRPr lang="es-CL" dirty="0"/>
          </a:p>
        </p:txBody>
      </p:sp>
      <p:pic>
        <p:nvPicPr>
          <p:cNvPr id="19458" name="Picture 2" descr="Panel de tareas Combinar correspondencia: paso de selección de destinatarios"/>
          <p:cNvPicPr>
            <a:picLocks noChangeAspect="1" noChangeArrowheads="1"/>
          </p:cNvPicPr>
          <p:nvPr/>
        </p:nvPicPr>
        <p:blipFill>
          <a:blip r:embed="rId2" cstate="print"/>
          <a:srcRect/>
          <a:stretch>
            <a:fillRect/>
          </a:stretch>
        </p:blipFill>
        <p:spPr bwMode="auto">
          <a:xfrm>
            <a:off x="4583833" y="3212976"/>
            <a:ext cx="2447925" cy="2524126"/>
          </a:xfrm>
          <a:prstGeom prst="rect">
            <a:avLst/>
          </a:prstGeom>
          <a:noFill/>
        </p:spPr>
      </p:pic>
    </p:spTree>
    <p:extLst>
      <p:ext uri="{BB962C8B-B14F-4D97-AF65-F5344CB8AC3E}">
        <p14:creationId xmlns:p14="http://schemas.microsoft.com/office/powerpoint/2010/main" val="1682309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a:p>
        </p:txBody>
      </p:sp>
      <p:sp>
        <p:nvSpPr>
          <p:cNvPr id="3" name="2 Marcador de contenido"/>
          <p:cNvSpPr>
            <a:spLocks noGrp="1"/>
          </p:cNvSpPr>
          <p:nvPr>
            <p:ph idx="4294967295"/>
          </p:nvPr>
        </p:nvSpPr>
        <p:spPr>
          <a:xfrm>
            <a:off x="0" y="1825625"/>
            <a:ext cx="10515600" cy="4351338"/>
          </a:xfrm>
        </p:spPr>
        <p:txBody>
          <a:bodyPr>
            <a:normAutofit fontScale="92500" lnSpcReduction="20000"/>
          </a:bodyPr>
          <a:lstStyle/>
          <a:p>
            <a:r>
              <a:rPr lang="es-CL" dirty="0" smtClean="0"/>
              <a:t>Si la información de la lista de contactos de Microsoft Office Outlook® es completa y está actualizada, este es un archivo de datos excelente para utilizar en cartas para clientes o mensajes de correo electrónico. Sólo tiene que hacer clic en </a:t>
            </a:r>
            <a:r>
              <a:rPr lang="es-CL" b="1" dirty="0" smtClean="0"/>
              <a:t>Seleccionar de los contactos de Outlook</a:t>
            </a:r>
            <a:r>
              <a:rPr lang="es-CL" dirty="0" smtClean="0"/>
              <a:t> en el panel de tareas y elegir la carpeta Contactos.</a:t>
            </a:r>
          </a:p>
          <a:p>
            <a:r>
              <a:rPr lang="es-CL" dirty="0" smtClean="0"/>
              <a:t>Si dispone de una hoja de cálculo de Microsoft Office Excel o de una base de datos de Microsoft Office Access que contiene la información de sus clientes, haga clic en </a:t>
            </a:r>
            <a:r>
              <a:rPr lang="es-CL" b="1" dirty="0" smtClean="0"/>
              <a:t>Utilizar una lista existente</a:t>
            </a:r>
            <a:r>
              <a:rPr lang="es-CL" dirty="0" smtClean="0"/>
              <a:t> y, a continuación, en </a:t>
            </a:r>
            <a:r>
              <a:rPr lang="es-CL" b="1" dirty="0" smtClean="0"/>
              <a:t>Examinar</a:t>
            </a:r>
            <a:r>
              <a:rPr lang="es-CL" dirty="0" smtClean="0"/>
              <a:t> para buscar el archivo.</a:t>
            </a:r>
          </a:p>
          <a:p>
            <a:r>
              <a:rPr lang="es-CL" dirty="0" smtClean="0"/>
              <a:t>Si todavía no tiene ningún archivo de datos, haga clic en </a:t>
            </a:r>
            <a:r>
              <a:rPr lang="es-CL" b="1" dirty="0" smtClean="0"/>
              <a:t>Escribir una lista nueva</a:t>
            </a:r>
            <a:r>
              <a:rPr lang="es-CL" dirty="0" smtClean="0"/>
              <a:t>, y utilice el formulario que se abre para crear su lista. La lista se guarda como un archivo de base de datos de direcciones(.</a:t>
            </a:r>
            <a:r>
              <a:rPr lang="es-CL" dirty="0" err="1" smtClean="0"/>
              <a:t>mdb</a:t>
            </a:r>
            <a:r>
              <a:rPr lang="es-CL" dirty="0" smtClean="0"/>
              <a:t>) que se puede reutilizar.</a:t>
            </a:r>
          </a:p>
          <a:p>
            <a:endParaRPr lang="es-CL" dirty="0"/>
          </a:p>
        </p:txBody>
      </p:sp>
    </p:spTree>
    <p:extLst>
      <p:ext uri="{BB962C8B-B14F-4D97-AF65-F5344CB8AC3E}">
        <p14:creationId xmlns:p14="http://schemas.microsoft.com/office/powerpoint/2010/main" val="2048575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Elegir los registros en el archivo de datos que desea utilizar</a:t>
            </a:r>
            <a:endParaRPr lang="es-CL" dirty="0"/>
          </a:p>
        </p:txBody>
      </p:sp>
      <p:sp>
        <p:nvSpPr>
          <p:cNvPr id="3" name="2 Marcador de contenido"/>
          <p:cNvSpPr>
            <a:spLocks noGrp="1"/>
          </p:cNvSpPr>
          <p:nvPr>
            <p:ph idx="4294967295"/>
          </p:nvPr>
        </p:nvSpPr>
        <p:spPr>
          <a:xfrm>
            <a:off x="0" y="1825625"/>
            <a:ext cx="10515600" cy="4351338"/>
          </a:xfrm>
        </p:spPr>
        <p:txBody>
          <a:bodyPr>
            <a:normAutofit fontScale="92500" lnSpcReduction="20000"/>
          </a:bodyPr>
          <a:lstStyle/>
          <a:p>
            <a:pPr algn="just"/>
            <a:r>
              <a:rPr lang="es-CL" dirty="0" smtClean="0"/>
              <a:t>Conectarse a un determinado archivo de datos no significa que necesariamente tenga que combinar la información de todos los registros (filas) de ese archivo de datos en el documento principal.</a:t>
            </a:r>
          </a:p>
          <a:p>
            <a:pPr algn="just"/>
            <a:r>
              <a:rPr lang="es-CL" dirty="0" smtClean="0"/>
              <a:t>El cuadro de diálogo </a:t>
            </a:r>
            <a:r>
              <a:rPr lang="es-CL" b="1" dirty="0" smtClean="0"/>
              <a:t>Destinatarios de</a:t>
            </a:r>
          </a:p>
          <a:p>
            <a:pPr algn="just">
              <a:buNone/>
            </a:pPr>
            <a:r>
              <a:rPr lang="es-CL" b="1" dirty="0" smtClean="0"/>
              <a:t>combinar correspondencia</a:t>
            </a:r>
            <a:r>
              <a:rPr lang="es-CL" dirty="0" smtClean="0"/>
              <a:t> se abrirá tras </a:t>
            </a:r>
          </a:p>
          <a:p>
            <a:pPr algn="just">
              <a:buNone/>
            </a:pPr>
            <a:r>
              <a:rPr lang="es-CL" dirty="0" smtClean="0"/>
              <a:t>conectarse con el archivo de datos que </a:t>
            </a:r>
          </a:p>
          <a:p>
            <a:pPr algn="just">
              <a:buNone/>
            </a:pPr>
            <a:r>
              <a:rPr lang="es-CL" dirty="0" smtClean="0"/>
              <a:t>desea utilizar o al crear un nuevo archivo </a:t>
            </a:r>
          </a:p>
          <a:p>
            <a:pPr algn="just">
              <a:buNone/>
            </a:pPr>
            <a:r>
              <a:rPr lang="es-CL" dirty="0" smtClean="0"/>
              <a:t>de datos. Puede seleccionar un subconjunto </a:t>
            </a:r>
          </a:p>
          <a:p>
            <a:pPr algn="just">
              <a:buNone/>
            </a:pPr>
            <a:r>
              <a:rPr lang="es-CL" dirty="0" smtClean="0"/>
              <a:t>de registros para su combinación de </a:t>
            </a:r>
          </a:p>
          <a:p>
            <a:pPr algn="just">
              <a:buNone/>
            </a:pPr>
            <a:r>
              <a:rPr lang="es-CL" dirty="0" smtClean="0"/>
              <a:t>correspondencia ordenando o filtrando la </a:t>
            </a:r>
          </a:p>
          <a:p>
            <a:pPr algn="just">
              <a:buNone/>
            </a:pPr>
            <a:r>
              <a:rPr lang="es-CL" dirty="0" smtClean="0"/>
              <a:t>lista.</a:t>
            </a:r>
          </a:p>
          <a:p>
            <a:endParaRPr lang="es-CL" dirty="0"/>
          </a:p>
        </p:txBody>
      </p:sp>
      <p:pic>
        <p:nvPicPr>
          <p:cNvPr id="21506" name="Picture 2" descr="Cuadro de diálogo Destinatarios de combinar correspondencia"/>
          <p:cNvPicPr>
            <a:picLocks noChangeAspect="1" noChangeArrowheads="1"/>
          </p:cNvPicPr>
          <p:nvPr/>
        </p:nvPicPr>
        <p:blipFill>
          <a:blip r:embed="rId2" cstate="print"/>
          <a:srcRect/>
          <a:stretch>
            <a:fillRect/>
          </a:stretch>
        </p:blipFill>
        <p:spPr bwMode="auto">
          <a:xfrm>
            <a:off x="7104112" y="2924944"/>
            <a:ext cx="3219450" cy="3181350"/>
          </a:xfrm>
          <a:prstGeom prst="rect">
            <a:avLst/>
          </a:prstGeom>
          <a:noFill/>
        </p:spPr>
      </p:pic>
    </p:spTree>
    <p:extLst>
      <p:ext uri="{BB962C8B-B14F-4D97-AF65-F5344CB8AC3E}">
        <p14:creationId xmlns:p14="http://schemas.microsoft.com/office/powerpoint/2010/main" val="2060912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Agregar campos al documento principal</a:t>
            </a:r>
            <a:endParaRPr lang="es-CL" dirty="0"/>
          </a:p>
        </p:txBody>
      </p:sp>
      <p:sp>
        <p:nvSpPr>
          <p:cNvPr id="3" name="2 Marcador de contenido"/>
          <p:cNvSpPr>
            <a:spLocks noGrp="1"/>
          </p:cNvSpPr>
          <p:nvPr>
            <p:ph idx="4294967295"/>
          </p:nvPr>
        </p:nvSpPr>
        <p:spPr>
          <a:xfrm>
            <a:off x="0" y="1825625"/>
            <a:ext cx="10515600" cy="4351338"/>
          </a:xfrm>
        </p:spPr>
        <p:txBody>
          <a:bodyPr/>
          <a:lstStyle/>
          <a:p>
            <a:r>
              <a:rPr lang="es-CL" dirty="0" smtClean="0"/>
              <a:t>Tras conectar el documento principal con un archivo de datos, podrá empezar a agregar campos que indiquen dónde aparecerá la información exclusiva en cada copia del documento que genere al combinar. Para asegurarse de que Word pueda encontrar una columna en su archivo de datos que se corresponda con cada dirección o saludo, es posible que tenga que asignar campos.</a:t>
            </a:r>
            <a:endParaRPr lang="es-CL" dirty="0"/>
          </a:p>
        </p:txBody>
      </p:sp>
    </p:spTree>
    <p:extLst>
      <p:ext uri="{BB962C8B-B14F-4D97-AF65-F5344CB8AC3E}">
        <p14:creationId xmlns:p14="http://schemas.microsoft.com/office/powerpoint/2010/main" val="97795429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1468</TotalTime>
  <Words>1120</Words>
  <Application>Microsoft Office PowerPoint</Application>
  <PresentationFormat>Personalizado</PresentationFormat>
  <Paragraphs>101</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Tema de Office</vt:lpstr>
      <vt:lpstr>Presentación de PowerPoint</vt:lpstr>
      <vt:lpstr>Combinación de correspondencia</vt:lpstr>
      <vt:lpstr>Elegir el tipo de documento en el que se va a combinar la información</vt:lpstr>
      <vt:lpstr>Elegir el documento principal que desea utilizar</vt:lpstr>
      <vt:lpstr>conectarse con un archivo de datos y seleccionar registros</vt:lpstr>
      <vt:lpstr>Conectarse al archivo de datos</vt:lpstr>
      <vt:lpstr>Presentación de PowerPoint</vt:lpstr>
      <vt:lpstr>Elegir los registros en el archivo de datos que desea utilizar</vt:lpstr>
      <vt:lpstr>Agregar campos al documento principal</vt:lpstr>
      <vt:lpstr>Agregar campos</vt:lpstr>
      <vt:lpstr>Agregar campos</vt:lpstr>
      <vt:lpstr>Asignar campos</vt:lpstr>
      <vt:lpstr>Asignar campos</vt:lpstr>
      <vt:lpstr>Asignar campos</vt:lpstr>
      <vt:lpstr>Presentación de PowerPoint</vt:lpstr>
      <vt:lpstr>Obtener una vista previa de la combinación y completarla</vt:lpstr>
      <vt:lpstr>Obtener una vista previa de la combinación</vt:lpstr>
      <vt:lpstr>Obtener una vista previa de la combinación</vt:lpstr>
      <vt:lpstr>Completar la combinación</vt:lpstr>
      <vt:lpstr>Ejemplo</vt:lpstr>
      <vt:lpstr>Ejemplo</vt:lpstr>
      <vt:lpstr>Ejemplo</vt:lpstr>
      <vt:lpstr>Ejemplo</vt:lpstr>
      <vt:lpstr>Ejemplo</vt:lpstr>
      <vt:lpstr>Ejemplo</vt:lpstr>
      <vt:lpstr>Ejemplo</vt:lpstr>
      <vt:lpstr>Ejemplo</vt:lpstr>
      <vt:lpstr>Ejemplo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Gabriela Alicia Pica Miranda</dc:creator>
  <cp:lastModifiedBy>robert-naomii</cp:lastModifiedBy>
  <cp:revision>71</cp:revision>
  <cp:lastPrinted>2018-03-09T21:41:17Z</cp:lastPrinted>
  <dcterms:created xsi:type="dcterms:W3CDTF">2018-03-09T15:33:17Z</dcterms:created>
  <dcterms:modified xsi:type="dcterms:W3CDTF">2019-03-06T22:55:05Z</dcterms:modified>
</cp:coreProperties>
</file>